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F9DE4A-974E-49FF-B380-04E58AF4BAFA}" type="datetimeFigureOut">
              <a:rPr lang="el-GR" smtClean="0"/>
              <a:t>26/4/2026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rIns="45720"/>
          <a:lstStyle/>
          <a:p>
            <a:fld id="{FAC15EB1-F519-450D-91DE-F41C192F715F}" type="slidenum">
              <a:rPr lang="el-GR" smtClean="0"/>
              <a:t>‹#›</a:t>
            </a:fld>
            <a:endParaRPr lang="el-GR"/>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0604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9DE4A-974E-49FF-B380-04E58AF4BAFA}" type="datetimeFigureOut">
              <a:rPr lang="el-GR" smtClean="0"/>
              <a:t>26/4/2026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3499611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9DE4A-974E-49FF-B380-04E58AF4BAFA}" type="datetimeFigureOut">
              <a:rPr lang="el-GR" smtClean="0"/>
              <a:t>26/4/2026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426842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F9DE4A-974E-49FF-B380-04E58AF4BAFA}" type="datetimeFigureOut">
              <a:rPr lang="el-GR" smtClean="0"/>
              <a:t>26/4/2026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AC15EB1-F519-450D-91DE-F41C192F715F}" type="slidenum">
              <a:rPr lang="el-GR" smtClean="0"/>
              <a:t>‹#›</a:t>
            </a:fld>
            <a:endParaRPr lang="el-GR"/>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1925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9DE4A-974E-49FF-B380-04E58AF4BAFA}" type="datetimeFigureOut">
              <a:rPr lang="el-GR" smtClean="0"/>
              <a:t>26/4/2026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265769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F9DE4A-974E-49FF-B380-04E58AF4BAFA}" type="datetimeFigureOut">
              <a:rPr lang="el-GR" smtClean="0"/>
              <a:t>26/4/2026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AC15EB1-F519-450D-91DE-F41C192F715F}" type="slidenum">
              <a:rPr lang="el-GR" smtClean="0"/>
              <a:t>‹#›</a:t>
            </a:fld>
            <a:endParaRPr lang="el-GR"/>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02312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F9DE4A-974E-49FF-B380-04E58AF4BAFA}" type="datetimeFigureOut">
              <a:rPr lang="el-GR" smtClean="0"/>
              <a:t>26/4/2026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37585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F9DE4A-974E-49FF-B380-04E58AF4BAFA}" type="datetimeFigureOut">
              <a:rPr lang="el-GR" smtClean="0"/>
              <a:t>26/4/2026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AC15EB1-F519-450D-91DE-F41C192F715F}" type="slidenum">
              <a:rPr lang="el-GR" smtClean="0"/>
              <a:t>‹#›</a:t>
            </a:fld>
            <a:endParaRPr lang="el-GR"/>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8607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9F9DE4A-974E-49FF-B380-04E58AF4BAFA}" type="datetimeFigureOut">
              <a:rPr lang="el-GR" smtClean="0"/>
              <a:t>26/4/2026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269478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F9DE4A-974E-49FF-B380-04E58AF4BAFA}" type="datetimeFigureOut">
              <a:rPr lang="el-GR" smtClean="0"/>
              <a:t>26/4/2026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9514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F9DE4A-974E-49FF-B380-04E58AF4BAFA}" type="datetimeFigureOut">
              <a:rPr lang="el-GR" smtClean="0"/>
              <a:t>26/4/2026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AC15EB1-F519-450D-91DE-F41C192F715F}" type="slidenum">
              <a:rPr lang="el-GR" smtClean="0"/>
              <a:t>‹#›</a:t>
            </a:fld>
            <a:endParaRPr lang="el-GR"/>
          </a:p>
        </p:txBody>
      </p:sp>
    </p:spTree>
    <p:extLst>
      <p:ext uri="{BB962C8B-B14F-4D97-AF65-F5344CB8AC3E}">
        <p14:creationId xmlns:p14="http://schemas.microsoft.com/office/powerpoint/2010/main" val="356595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C9F9DE4A-974E-49FF-B380-04E58AF4BAFA}" type="datetimeFigureOut">
              <a:rPr lang="el-GR" smtClean="0"/>
              <a:t>26/4/2026</a:t>
            </a:fld>
            <a:endParaRPr lang="el-GR"/>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FAC15EB1-F519-450D-91DE-F41C192F715F}" type="slidenum">
              <a:rPr lang="el-GR" smtClean="0"/>
              <a:t>‹#›</a:t>
            </a:fld>
            <a:endParaRPr lang="el-GR"/>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608689731"/>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4910" y="976152"/>
            <a:ext cx="7714888" cy="2249214"/>
          </a:xfrm>
        </p:spPr>
        <p:txBody>
          <a:bodyPr>
            <a:normAutofit fontScale="90000"/>
          </a:bodyPr>
          <a:lstStyle/>
          <a:p>
            <a:pPr algn="l"/>
            <a:r>
              <a:rPr lang="el-GR" sz="2400" b="1" dirty="0"/>
              <a:t>4ο γυμνάσιο Αγίας Παρασκευής</a:t>
            </a:r>
            <a:br>
              <a:rPr lang="el-GR" sz="2400" b="1" dirty="0"/>
            </a:br>
            <a:r>
              <a:rPr lang="el-GR" sz="2400" b="1" dirty="0"/>
              <a:t>Εργασία στο μάθημα της Ιστορίας </a:t>
            </a:r>
            <a:br>
              <a:rPr lang="el-GR" sz="2400" b="1" dirty="0"/>
            </a:br>
            <a:r>
              <a:rPr lang="el-GR" sz="2400" b="1" dirty="0"/>
              <a:t>του Δημήτρη </a:t>
            </a:r>
            <a:r>
              <a:rPr lang="el-GR" sz="2400" b="1" dirty="0" err="1"/>
              <a:t>Παπανικήτα</a:t>
            </a:r>
            <a:br>
              <a:rPr lang="el-GR" sz="2400" b="1" dirty="0"/>
            </a:br>
            <a:br>
              <a:rPr lang="el-GR" sz="2400" b="1" dirty="0"/>
            </a:br>
            <a:r>
              <a:rPr lang="el-GR" sz="2400" b="1" dirty="0"/>
              <a:t>ΘΕΜΑ: Τα νεοκλασικά κτήρια της Αθήνας </a:t>
            </a:r>
            <a:br>
              <a:rPr lang="el-GR" sz="2400" b="1" dirty="0"/>
            </a:br>
            <a:r>
              <a:rPr lang="el-GR" sz="2400" b="1" dirty="0"/>
              <a:t>στην εποχη του </a:t>
            </a:r>
            <a:r>
              <a:rPr lang="el-GR" sz="2400" b="1" dirty="0" err="1"/>
              <a:t>Όθωνα</a:t>
            </a:r>
            <a:r>
              <a:rPr lang="el-GR" sz="2400" b="1" dirty="0"/>
              <a:t> και του Γεωργίου Α΄</a:t>
            </a:r>
            <a:br>
              <a:rPr lang="el-GR" sz="2400" b="1" dirty="0"/>
            </a:br>
            <a:endParaRPr lang="el-GR" sz="2400" b="1" dirty="0"/>
          </a:p>
        </p:txBody>
      </p:sp>
      <p:pic>
        <p:nvPicPr>
          <p:cNvPr id="4" name="Picture 3"/>
          <p:cNvPicPr>
            <a:picLocks noChangeAspect="1"/>
          </p:cNvPicPr>
          <p:nvPr/>
        </p:nvPicPr>
        <p:blipFill>
          <a:blip r:embed="rId2"/>
          <a:stretch>
            <a:fillRect/>
          </a:stretch>
        </p:blipFill>
        <p:spPr>
          <a:xfrm>
            <a:off x="1135117" y="3604391"/>
            <a:ext cx="6032938" cy="3227991"/>
          </a:xfrm>
          <a:prstGeom prst="rect">
            <a:avLst/>
          </a:prstGeom>
        </p:spPr>
      </p:pic>
      <p:sp>
        <p:nvSpPr>
          <p:cNvPr id="3" name="Subtitle 2"/>
          <p:cNvSpPr>
            <a:spLocks noGrp="1"/>
          </p:cNvSpPr>
          <p:nvPr>
            <p:ph type="subTitle" idx="1"/>
          </p:nvPr>
        </p:nvSpPr>
        <p:spPr>
          <a:xfrm flipH="1" flipV="1">
            <a:off x="6337737" y="6603123"/>
            <a:ext cx="73574" cy="45719"/>
          </a:xfrm>
        </p:spPr>
        <p:txBody>
          <a:bodyPr>
            <a:normAutofit fontScale="25000" lnSpcReduction="20000"/>
          </a:bodyPr>
          <a:lstStyle/>
          <a:p>
            <a:endParaRPr lang="el-GR" dirty="0"/>
          </a:p>
        </p:txBody>
      </p:sp>
    </p:spTree>
    <p:extLst>
      <p:ext uri="{BB962C8B-B14F-4D97-AF65-F5344CB8AC3E}">
        <p14:creationId xmlns:p14="http://schemas.microsoft.com/office/powerpoint/2010/main" val="2531510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1447" y="281316"/>
            <a:ext cx="4593022" cy="3190503"/>
          </a:xfrm>
          <a:prstGeom prst="rect">
            <a:avLst/>
          </a:prstGeom>
        </p:spPr>
      </p:pic>
      <p:pic>
        <p:nvPicPr>
          <p:cNvPr id="3" name="Picture 2"/>
          <p:cNvPicPr>
            <a:picLocks noChangeAspect="1"/>
          </p:cNvPicPr>
          <p:nvPr/>
        </p:nvPicPr>
        <p:blipFill>
          <a:blip r:embed="rId3"/>
          <a:stretch>
            <a:fillRect/>
          </a:stretch>
        </p:blipFill>
        <p:spPr>
          <a:xfrm>
            <a:off x="6619204" y="3403550"/>
            <a:ext cx="3722976" cy="3289795"/>
          </a:xfrm>
          <a:prstGeom prst="rect">
            <a:avLst/>
          </a:prstGeom>
        </p:spPr>
      </p:pic>
      <p:pic>
        <p:nvPicPr>
          <p:cNvPr id="4" name="Picture 3"/>
          <p:cNvPicPr>
            <a:picLocks noChangeAspect="1"/>
          </p:cNvPicPr>
          <p:nvPr/>
        </p:nvPicPr>
        <p:blipFill>
          <a:blip r:embed="rId4"/>
          <a:stretch>
            <a:fillRect/>
          </a:stretch>
        </p:blipFill>
        <p:spPr>
          <a:xfrm>
            <a:off x="6905297" y="281316"/>
            <a:ext cx="3436883" cy="2806262"/>
          </a:xfrm>
          <a:prstGeom prst="rect">
            <a:avLst/>
          </a:prstGeom>
        </p:spPr>
      </p:pic>
      <p:pic>
        <p:nvPicPr>
          <p:cNvPr id="5" name="Picture 4"/>
          <p:cNvPicPr>
            <a:picLocks noChangeAspect="1"/>
          </p:cNvPicPr>
          <p:nvPr/>
        </p:nvPicPr>
        <p:blipFill>
          <a:blip r:embed="rId5"/>
          <a:stretch>
            <a:fillRect/>
          </a:stretch>
        </p:blipFill>
        <p:spPr>
          <a:xfrm>
            <a:off x="1471447" y="3918700"/>
            <a:ext cx="4403836" cy="2774645"/>
          </a:xfrm>
          <a:prstGeom prst="rect">
            <a:avLst/>
          </a:prstGeom>
        </p:spPr>
      </p:pic>
    </p:spTree>
    <p:extLst>
      <p:ext uri="{BB962C8B-B14F-4D97-AF65-F5344CB8AC3E}">
        <p14:creationId xmlns:p14="http://schemas.microsoft.com/office/powerpoint/2010/main" val="277331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8083" y="457228"/>
            <a:ext cx="6096000" cy="523220"/>
          </a:xfrm>
          <a:prstGeom prst="rect">
            <a:avLst/>
          </a:prstGeom>
        </p:spPr>
        <p:txBody>
          <a:bodyPr>
            <a:spAutoFit/>
          </a:bodyPr>
          <a:lstStyle/>
          <a:p>
            <a:r>
              <a:rPr lang="el-GR" sz="2800" b="1" dirty="0"/>
              <a:t>Πηγές:</a:t>
            </a:r>
          </a:p>
        </p:txBody>
      </p:sp>
      <p:sp>
        <p:nvSpPr>
          <p:cNvPr id="4" name="Rectangle 3"/>
          <p:cNvSpPr/>
          <p:nvPr/>
        </p:nvSpPr>
        <p:spPr>
          <a:xfrm>
            <a:off x="1034557" y="1345746"/>
            <a:ext cx="10258972" cy="923330"/>
          </a:xfrm>
          <a:prstGeom prst="rect">
            <a:avLst/>
          </a:prstGeom>
        </p:spPr>
        <p:txBody>
          <a:bodyPr wrap="square">
            <a:spAutoFit/>
          </a:bodyPr>
          <a:lstStyle/>
          <a:p>
            <a:r>
              <a:rPr lang="el-GR" dirty="0"/>
              <a:t>piraeusarchwalks.gr/neoclassics/#:~:text=Από%20τα%20νεοκλασικά%20κτίρια%20που%20έχουν%20διασωθεί%2C,μεγάλες%20πολυεθνικές%20εταιρίες%2C%20όπου%20στους%20χώρους%20αυτών</a:t>
            </a:r>
          </a:p>
        </p:txBody>
      </p:sp>
      <p:sp>
        <p:nvSpPr>
          <p:cNvPr id="5" name="Rectangle 4"/>
          <p:cNvSpPr/>
          <p:nvPr/>
        </p:nvSpPr>
        <p:spPr>
          <a:xfrm>
            <a:off x="1050924" y="2410386"/>
            <a:ext cx="10090041" cy="923330"/>
          </a:xfrm>
          <a:prstGeom prst="rect">
            <a:avLst/>
          </a:prstGeom>
        </p:spPr>
        <p:txBody>
          <a:bodyPr wrap="square">
            <a:spAutoFit/>
          </a:bodyPr>
          <a:lstStyle/>
          <a:p>
            <a:r>
              <a:rPr lang="el-GR" dirty="0"/>
              <a:t>kompreser.espivblogs.net/2011/09/09/neoklasiki-poleodomia-mixanismos/#:~:text=Με%20τη%20μεταφορά%20της%20πρωτεύουσας%20από%20το,και%20αδιόρατες%20συνδέσεις%20του%20Ελληνισμού%20με%20την</a:t>
            </a:r>
          </a:p>
        </p:txBody>
      </p:sp>
      <p:sp>
        <p:nvSpPr>
          <p:cNvPr id="6" name="Rectangle 5"/>
          <p:cNvSpPr/>
          <p:nvPr/>
        </p:nvSpPr>
        <p:spPr>
          <a:xfrm>
            <a:off x="1050924" y="3635546"/>
            <a:ext cx="4613507" cy="369332"/>
          </a:xfrm>
          <a:prstGeom prst="rect">
            <a:avLst/>
          </a:prstGeom>
        </p:spPr>
        <p:txBody>
          <a:bodyPr wrap="none">
            <a:spAutoFit/>
          </a:bodyPr>
          <a:lstStyle/>
          <a:p>
            <a:r>
              <a:rPr lang="el-GR" dirty="0"/>
              <a:t>https://el.wikipedia.org/wiki/Νεοκλασικισμός</a:t>
            </a:r>
          </a:p>
        </p:txBody>
      </p:sp>
      <p:sp>
        <p:nvSpPr>
          <p:cNvPr id="7" name="Rectangle 6"/>
          <p:cNvSpPr/>
          <p:nvPr/>
        </p:nvSpPr>
        <p:spPr>
          <a:xfrm>
            <a:off x="976914" y="4287499"/>
            <a:ext cx="12213897" cy="366520"/>
          </a:xfrm>
          <a:prstGeom prst="rect">
            <a:avLst/>
          </a:prstGeom>
        </p:spPr>
        <p:txBody>
          <a:bodyPr wrap="square">
            <a:spAutoFit/>
          </a:bodyPr>
          <a:lstStyle/>
          <a:p>
            <a:r>
              <a:rPr lang="el-GR" dirty="0"/>
              <a:t>okeanis.lib.puas.gr/xmlui/bitstream/handle/123456789/487/pol_00890.pdf?sequence=1&amp;isAllowed=y</a:t>
            </a:r>
          </a:p>
        </p:txBody>
      </p:sp>
      <p:sp>
        <p:nvSpPr>
          <p:cNvPr id="8" name="Rectangle 7"/>
          <p:cNvSpPr/>
          <p:nvPr/>
        </p:nvSpPr>
        <p:spPr>
          <a:xfrm>
            <a:off x="976914" y="4936640"/>
            <a:ext cx="10489871" cy="646331"/>
          </a:xfrm>
          <a:prstGeom prst="rect">
            <a:avLst/>
          </a:prstGeom>
        </p:spPr>
        <p:txBody>
          <a:bodyPr wrap="square">
            <a:spAutoFit/>
          </a:bodyPr>
          <a:lstStyle/>
          <a:p>
            <a:r>
              <a:rPr lang="el-GR" dirty="0"/>
              <a:t>learnmore.ancienttemple.ysma.gr/neoclassical/#:~:text=Στην%20ιστορία%20της%20αρχιτεκτονικής%20η%20αρχαία%20μορφολογία,κύρος%20σε%20θρησκευτικά%20και%20σε%20δημόσια%20κτήρια.</a:t>
            </a:r>
          </a:p>
        </p:txBody>
      </p:sp>
      <p:sp>
        <p:nvSpPr>
          <p:cNvPr id="9" name="Rectangle 8"/>
          <p:cNvSpPr/>
          <p:nvPr/>
        </p:nvSpPr>
        <p:spPr>
          <a:xfrm>
            <a:off x="976915" y="5865592"/>
            <a:ext cx="10374257" cy="646331"/>
          </a:xfrm>
          <a:prstGeom prst="rect">
            <a:avLst/>
          </a:prstGeom>
        </p:spPr>
        <p:txBody>
          <a:bodyPr wrap="square">
            <a:spAutoFit/>
          </a:bodyPr>
          <a:lstStyle/>
          <a:p>
            <a:r>
              <a:rPr lang="el-GR" dirty="0"/>
              <a:t>el.wikipedia.org/wiki/Νεοκλασική_αρχιτεκτονική#:~:text=Η%20νεοκλασική%20αρχιτεκτονική%20είναι%20αρχιτεκτονικό%20στυλ%20που,μέσα%20του%2018ου%20με%20αρχές%2019ου%20αιώνα.</a:t>
            </a:r>
          </a:p>
        </p:txBody>
      </p:sp>
    </p:spTree>
    <p:extLst>
      <p:ext uri="{BB962C8B-B14F-4D97-AF65-F5344CB8AC3E}">
        <p14:creationId xmlns:p14="http://schemas.microsoft.com/office/powerpoint/2010/main" val="164660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b="1" dirty="0"/>
              <a:t>Γιατί ονομάζονται νεοκλασικά;</a:t>
            </a:r>
          </a:p>
        </p:txBody>
      </p:sp>
      <p:sp>
        <p:nvSpPr>
          <p:cNvPr id="3" name="Content Placeholder 2"/>
          <p:cNvSpPr>
            <a:spLocks noGrp="1"/>
          </p:cNvSpPr>
          <p:nvPr>
            <p:ph idx="1"/>
          </p:nvPr>
        </p:nvSpPr>
        <p:spPr>
          <a:xfrm>
            <a:off x="2291254" y="1346670"/>
            <a:ext cx="7742857" cy="4851765"/>
          </a:xfrm>
        </p:spPr>
        <p:txBody>
          <a:bodyPr/>
          <a:lstStyle/>
          <a:p>
            <a:pPr algn="just"/>
            <a:r>
              <a:rPr lang="el-GR" dirty="0"/>
              <a:t>Τα νεοκλασικά κτήρια ονομάζονται έτσι επειδή αποτελούν προϊόν του νεοκλασικισμού</a:t>
            </a:r>
            <a:r>
              <a:rPr lang="en-US" dirty="0"/>
              <a:t>,</a:t>
            </a:r>
            <a:r>
              <a:rPr lang="el-GR" dirty="0"/>
              <a:t> ενός καλλιτεχνικού και αρχιτεκτονικού κινήματος που άνθησε στα μέσα του 18 αιώνα (το κίνημα αυτό επεδίωξε την επιστροφή στις αρχές της αρχαίας ελληνικής και ρωμαϊκής αρχιτεκτονικής, δίνοντας έμφαση στη συμμετρία, την απλότητα, τις γεωμετρικές φόρμες και τη χρήση </a:t>
            </a:r>
            <a:r>
              <a:rPr lang="el-GR" dirty="0" err="1"/>
              <a:t>κολωνών</a:t>
            </a:r>
            <a:r>
              <a:rPr lang="el-GR" dirty="0"/>
              <a:t>). Πρόκειται για μια νέα εφαρμογή των αρχαίων κλασικών κτιρίων. Δεν πρόκειται για αντιγραφή αλλά για μια αναγέννηση της αρχαίας μορφολογίας που στόχευε στο να προσδώσει ομορφιά, κύρος και τάξη στα δημόσια και ιδιωτικά κτήρια της εποχής.</a:t>
            </a:r>
          </a:p>
        </p:txBody>
      </p:sp>
    </p:spTree>
    <p:extLst>
      <p:ext uri="{BB962C8B-B14F-4D97-AF65-F5344CB8AC3E}">
        <p14:creationId xmlns:p14="http://schemas.microsoft.com/office/powerpoint/2010/main" val="272262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4828" y="744995"/>
            <a:ext cx="7826939" cy="1294012"/>
          </a:xfrm>
        </p:spPr>
        <p:txBody>
          <a:bodyPr>
            <a:normAutofit fontScale="90000"/>
          </a:bodyPr>
          <a:lstStyle/>
          <a:p>
            <a:pPr algn="ctr"/>
            <a:r>
              <a:rPr lang="el-GR" b="1" dirty="0"/>
              <a:t>Οι σημαντικότεροι αρχιτέκτονες που διαμόρφωσαν τη νεοκλασική εικόνα </a:t>
            </a:r>
            <a:br>
              <a:rPr lang="el-GR" b="1" dirty="0"/>
            </a:br>
            <a:r>
              <a:rPr lang="el-GR" b="1" dirty="0"/>
              <a:t>της Αθήνας</a:t>
            </a:r>
          </a:p>
        </p:txBody>
      </p:sp>
      <p:sp>
        <p:nvSpPr>
          <p:cNvPr id="3" name="Content Placeholder 2"/>
          <p:cNvSpPr>
            <a:spLocks noGrp="1"/>
          </p:cNvSpPr>
          <p:nvPr>
            <p:ph idx="1"/>
          </p:nvPr>
        </p:nvSpPr>
        <p:spPr>
          <a:xfrm>
            <a:off x="2510841" y="2039007"/>
            <a:ext cx="7484497" cy="4557475"/>
          </a:xfrm>
        </p:spPr>
        <p:txBody>
          <a:bodyPr>
            <a:normAutofit fontScale="85000" lnSpcReduction="10000"/>
          </a:bodyPr>
          <a:lstStyle/>
          <a:p>
            <a:pPr marL="0" indent="0">
              <a:buNone/>
            </a:pPr>
            <a:r>
              <a:rPr lang="el-GR" sz="2800" dirty="0"/>
              <a:t>Κορυφαίοι Αρχιτέκτονες Νεοκλασικισμού στην Ελλάδα:</a:t>
            </a:r>
          </a:p>
          <a:p>
            <a:r>
              <a:rPr lang="el-GR" dirty="0"/>
              <a:t>Ερνστ Τσίλερ: Ο πιο παραγωγικός αρχιτέκτονας, σχεδίασε εκατοντάδες δημόσια και ιδιωτικά κτίρια (π.χ. Προεδρικό Μέγαρο, Εθνικό Θέατρο).</a:t>
            </a:r>
          </a:p>
          <a:p>
            <a:r>
              <a:rPr lang="el-GR" dirty="0"/>
              <a:t>Θεόφιλος Χάνσεν: Δημιούργησε την «Αθηναϊκή Τριλογία» (Ακαδημία, Πανεπιστήμιο, Εθνική Βιβλιοθήκη).</a:t>
            </a:r>
          </a:p>
          <a:p>
            <a:r>
              <a:rPr lang="el-GR" dirty="0"/>
              <a:t>Σταμάτης Κλεάνθης &amp; Έντουαρτ Σάουμπερτ: Εκπόνησαν το πρώτο πολεοδομικό σχέδιο της Αθήνας και σχεδίασαν σημαντικές οικίες.</a:t>
            </a:r>
          </a:p>
          <a:p>
            <a:r>
              <a:rPr lang="el-GR" dirty="0"/>
              <a:t>Παναγιώτης Κάλκος: Σημαντικός Έλληνας αρχιτέκτονας, σχεδίασε το Αρσάκειο Μέγαρο και το Παλαιό Χημείο. </a:t>
            </a:r>
          </a:p>
        </p:txBody>
      </p:sp>
    </p:spTree>
    <p:extLst>
      <p:ext uri="{BB962C8B-B14F-4D97-AF65-F5344CB8AC3E}">
        <p14:creationId xmlns:p14="http://schemas.microsoft.com/office/powerpoint/2010/main" val="3036606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344" y="1217961"/>
            <a:ext cx="7958331" cy="1077229"/>
          </a:xfrm>
        </p:spPr>
        <p:txBody>
          <a:bodyPr/>
          <a:lstStyle/>
          <a:p>
            <a:pPr algn="ctr"/>
            <a:r>
              <a:rPr lang="el-GR" b="1" dirty="0"/>
              <a:t>Η αρχική χρήση των νεοκλασικών κτηρίων</a:t>
            </a:r>
          </a:p>
        </p:txBody>
      </p:sp>
      <p:sp>
        <p:nvSpPr>
          <p:cNvPr id="3" name="Content Placeholder 2"/>
          <p:cNvSpPr>
            <a:spLocks noGrp="1"/>
          </p:cNvSpPr>
          <p:nvPr>
            <p:ph idx="1"/>
          </p:nvPr>
        </p:nvSpPr>
        <p:spPr>
          <a:xfrm>
            <a:off x="1869709" y="2295190"/>
            <a:ext cx="7796540" cy="3997828"/>
          </a:xfrm>
        </p:spPr>
        <p:txBody>
          <a:bodyPr/>
          <a:lstStyle/>
          <a:p>
            <a:pPr algn="just"/>
            <a:r>
              <a:rPr lang="el-GR" dirty="0"/>
              <a:t>Η αρχική χρήση των νεοκλασικών κτηρίων, ιδιαίτερα κατά τον 18ο και 19ο αιώνα, ήταν συνδεδεμένη με την ανάγκη έκφρασης κύρους, ορθολογισμού και πολιτιστικής αναβάθμισης, αντλώντας έμπνευση από την κλασική αρχαιότητα. Στην Ελλάδα, μετά την Επανάσταση του 1821 και τη μεταφορά της πρωτεύουσας στην Αθήνα (1834), ο νεοκλασικισμός επιβλήθηκε ως το επίσημο κρατικό στυλ για τον εξευρωπαϊσμό της χώρας.</a:t>
            </a:r>
          </a:p>
        </p:txBody>
      </p:sp>
    </p:spTree>
    <p:extLst>
      <p:ext uri="{BB962C8B-B14F-4D97-AF65-F5344CB8AC3E}">
        <p14:creationId xmlns:p14="http://schemas.microsoft.com/office/powerpoint/2010/main" val="2416644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1754" y="637768"/>
            <a:ext cx="7233519" cy="523220"/>
          </a:xfrm>
          <a:prstGeom prst="rect">
            <a:avLst/>
          </a:prstGeom>
        </p:spPr>
        <p:txBody>
          <a:bodyPr wrap="none">
            <a:spAutoFit/>
          </a:bodyPr>
          <a:lstStyle/>
          <a:p>
            <a:pPr algn="ctr"/>
            <a:r>
              <a:rPr lang="el-GR" sz="2800" b="1" dirty="0"/>
              <a:t>Οι κυριότερες αρχικές χρήσεις τους ήταν:</a:t>
            </a:r>
          </a:p>
        </p:txBody>
      </p:sp>
      <p:sp>
        <p:nvSpPr>
          <p:cNvPr id="4" name="Rectangle 3"/>
          <p:cNvSpPr/>
          <p:nvPr/>
        </p:nvSpPr>
        <p:spPr>
          <a:xfrm>
            <a:off x="1581754" y="1639302"/>
            <a:ext cx="6096000" cy="1477328"/>
          </a:xfrm>
          <a:prstGeom prst="rect">
            <a:avLst/>
          </a:prstGeom>
        </p:spPr>
        <p:txBody>
          <a:bodyPr>
            <a:spAutoFit/>
          </a:bodyPr>
          <a:lstStyle/>
          <a:p>
            <a:r>
              <a:rPr lang="el-GR" dirty="0"/>
              <a:t>Δημόσια και Κρατικά Κτήρια: Ανεγέρθηκαν για να στεγάσουν τις νέες κρατικές υπηρεσίες, εκπαιδευτικά ιδρύματα (π.χ. Πανεπιστήμιο Αθηνών), μουσεία, βιβλιοθήκες και νοσοκομεία, συμβολίζοντας τη συνέχεια του ελληνικού πολιτισμού.</a:t>
            </a:r>
          </a:p>
        </p:txBody>
      </p:sp>
      <p:sp>
        <p:nvSpPr>
          <p:cNvPr id="5" name="Rectangle 4"/>
          <p:cNvSpPr/>
          <p:nvPr/>
        </p:nvSpPr>
        <p:spPr>
          <a:xfrm>
            <a:off x="1581754" y="3249250"/>
            <a:ext cx="6096000" cy="1200329"/>
          </a:xfrm>
          <a:prstGeom prst="rect">
            <a:avLst/>
          </a:prstGeom>
        </p:spPr>
        <p:txBody>
          <a:bodyPr>
            <a:spAutoFit/>
          </a:bodyPr>
          <a:lstStyle/>
          <a:p>
            <a:r>
              <a:rPr lang="el-GR" dirty="0"/>
              <a:t>Πολυτελείς Αστικές Κατοικίες (Μέγαρα): Αποτελούσαν κατοικίες της ανερχόμενης αστικής τάξης, εύπορων ομογενών, τραπεζιτών και πολιτικών, κυρίως στην Αθήνα, τον Πειραιά, τη Σύρο και την Πάτρα.</a:t>
            </a:r>
          </a:p>
        </p:txBody>
      </p:sp>
      <p:sp>
        <p:nvSpPr>
          <p:cNvPr id="6" name="Rectangle 5"/>
          <p:cNvSpPr/>
          <p:nvPr/>
        </p:nvSpPr>
        <p:spPr>
          <a:xfrm>
            <a:off x="1581754" y="4582199"/>
            <a:ext cx="6096000" cy="923330"/>
          </a:xfrm>
          <a:prstGeom prst="rect">
            <a:avLst/>
          </a:prstGeom>
        </p:spPr>
        <p:txBody>
          <a:bodyPr>
            <a:spAutoFit/>
          </a:bodyPr>
          <a:lstStyle/>
          <a:p>
            <a:r>
              <a:rPr lang="el-GR" dirty="0"/>
              <a:t>Τραπεζικά και Εμπορικά Καταστήματα: Πολλά νεοκλασικά κτήρια στέγασαν τράπεζες ή καταστήματα, προβάλλοντας κύρος και σταθερότητα. </a:t>
            </a:r>
          </a:p>
        </p:txBody>
      </p:sp>
    </p:spTree>
    <p:extLst>
      <p:ext uri="{BB962C8B-B14F-4D97-AF65-F5344CB8AC3E}">
        <p14:creationId xmlns:p14="http://schemas.microsoft.com/office/powerpoint/2010/main" val="18299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Ποιοι κατοικούσαν στα κτήρια;</a:t>
            </a:r>
          </a:p>
        </p:txBody>
      </p:sp>
      <p:sp>
        <p:nvSpPr>
          <p:cNvPr id="3" name="Content Placeholder 2"/>
          <p:cNvSpPr>
            <a:spLocks noGrp="1"/>
          </p:cNvSpPr>
          <p:nvPr>
            <p:ph idx="1"/>
          </p:nvPr>
        </p:nvSpPr>
        <p:spPr>
          <a:xfrm>
            <a:off x="2058895" y="1137716"/>
            <a:ext cx="7796540" cy="3997828"/>
          </a:xfrm>
        </p:spPr>
        <p:txBody>
          <a:bodyPr/>
          <a:lstStyle/>
          <a:p>
            <a:pPr algn="just"/>
            <a:r>
              <a:rPr lang="el-GR" dirty="0"/>
              <a:t>Στα νεοκλασικά κτήρια, ιδιαίτερα κατά τον 19ο και τις αρχές του 20ού αιώνα στην Ελλάδα, κατοικούσαν κυρίως μέλη της αστικής τάξης που αναδυόταν, ευγενείς, πολιτικοί και επιφανείς προσωπικότητες της εποχής. Αυτά τα κτήρια αποτελούσαν σύμβολα κοινωνικής θέσης και πλούτου, συγκεντρωμένα σε κεντρικά σημεία των πόλεων. </a:t>
            </a:r>
          </a:p>
        </p:txBody>
      </p:sp>
    </p:spTree>
    <p:extLst>
      <p:ext uri="{BB962C8B-B14F-4D97-AF65-F5344CB8AC3E}">
        <p14:creationId xmlns:p14="http://schemas.microsoft.com/office/powerpoint/2010/main" val="385361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6547" y="1005630"/>
            <a:ext cx="8762079" cy="523220"/>
          </a:xfrm>
          <a:prstGeom prst="rect">
            <a:avLst/>
          </a:prstGeom>
        </p:spPr>
        <p:txBody>
          <a:bodyPr wrap="none">
            <a:spAutoFit/>
          </a:bodyPr>
          <a:lstStyle/>
          <a:p>
            <a:pPr algn="ctr"/>
            <a:r>
              <a:rPr lang="el-GR" sz="2800" b="1" dirty="0"/>
              <a:t>Συγκεκριμένα, οι ένοικοι αυτών των κτηρίων ήταν:</a:t>
            </a:r>
          </a:p>
        </p:txBody>
      </p:sp>
      <p:sp>
        <p:nvSpPr>
          <p:cNvPr id="3" name="Rectangle 2"/>
          <p:cNvSpPr/>
          <p:nvPr/>
        </p:nvSpPr>
        <p:spPr>
          <a:xfrm>
            <a:off x="1387366" y="1937321"/>
            <a:ext cx="6096000" cy="923330"/>
          </a:xfrm>
          <a:prstGeom prst="rect">
            <a:avLst/>
          </a:prstGeom>
        </p:spPr>
        <p:txBody>
          <a:bodyPr>
            <a:spAutoFit/>
          </a:bodyPr>
          <a:lstStyle/>
          <a:p>
            <a:r>
              <a:rPr lang="el-GR" dirty="0"/>
              <a:t>Αριστοκράτες και πολιτικοί: Μέλη της βασιλικής οικογένειας και πολιτικά πρόσωπα, όπως ο πρίγκηπας Νικόλαος. </a:t>
            </a:r>
          </a:p>
        </p:txBody>
      </p:sp>
      <p:sp>
        <p:nvSpPr>
          <p:cNvPr id="4" name="Rectangle 3"/>
          <p:cNvSpPr/>
          <p:nvPr/>
        </p:nvSpPr>
        <p:spPr>
          <a:xfrm>
            <a:off x="1387366" y="3040908"/>
            <a:ext cx="6096000" cy="923330"/>
          </a:xfrm>
          <a:prstGeom prst="rect">
            <a:avLst/>
          </a:prstGeom>
        </p:spPr>
        <p:txBody>
          <a:bodyPr>
            <a:spAutoFit/>
          </a:bodyPr>
          <a:lstStyle/>
          <a:p>
            <a:r>
              <a:rPr lang="el-GR" dirty="0"/>
              <a:t>Πλούσιοι έμποροι και επιχειρηματίες: Άνθρωποι με μεγάλη οικονομική επιφάνεια, όπως ο Ανδρέας Συγγρός, που διέθεταν τα μέσα να χτίσουν εντυπωσιακά μέγαρα. </a:t>
            </a:r>
          </a:p>
        </p:txBody>
      </p:sp>
      <p:sp>
        <p:nvSpPr>
          <p:cNvPr id="5" name="Rectangle 4"/>
          <p:cNvSpPr/>
          <p:nvPr/>
        </p:nvSpPr>
        <p:spPr>
          <a:xfrm>
            <a:off x="1387366" y="4144495"/>
            <a:ext cx="6096000" cy="1200329"/>
          </a:xfrm>
          <a:prstGeom prst="rect">
            <a:avLst/>
          </a:prstGeom>
        </p:spPr>
        <p:txBody>
          <a:bodyPr>
            <a:spAutoFit/>
          </a:bodyPr>
          <a:lstStyle/>
          <a:p>
            <a:r>
              <a:rPr lang="el-GR" dirty="0"/>
              <a:t>Αστική τάξη: Ανώτερα κοινωνικά στρώματα, όπως γιατροί, δικηγόροι και διπλωμάτες, που επιζητούσαν κατοικίες υψηλής αισθητικής και κύρους, κυρίως στην Αθήνα και τον Πειραιά.</a:t>
            </a:r>
          </a:p>
        </p:txBody>
      </p:sp>
    </p:spTree>
    <p:extLst>
      <p:ext uri="{BB962C8B-B14F-4D97-AF65-F5344CB8AC3E}">
        <p14:creationId xmlns:p14="http://schemas.microsoft.com/office/powerpoint/2010/main" val="382671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a:t>Πώς χρησιμοποιούνται σήμερα τα νεοκλασικά κτήρια;</a:t>
            </a:r>
          </a:p>
        </p:txBody>
      </p:sp>
      <p:sp>
        <p:nvSpPr>
          <p:cNvPr id="3" name="Content Placeholder 2"/>
          <p:cNvSpPr>
            <a:spLocks noGrp="1"/>
          </p:cNvSpPr>
          <p:nvPr>
            <p:ph idx="1"/>
          </p:nvPr>
        </p:nvSpPr>
        <p:spPr>
          <a:xfrm>
            <a:off x="1722564" y="2440999"/>
            <a:ext cx="7796540" cy="2929787"/>
          </a:xfrm>
        </p:spPr>
        <p:txBody>
          <a:bodyPr>
            <a:normAutofit/>
          </a:bodyPr>
          <a:lstStyle/>
          <a:p>
            <a:pPr algn="just"/>
            <a:r>
              <a:rPr lang="el-GR" dirty="0"/>
              <a:t>Τα νεοκλασικά κτήρια σήμερα, αν και αποτελούν δείγματα μιας άλλης εποχής, αξιοποιούνται με διάφορους τρόπους, συνδυάζοντας την ιστορική τους αξία με τις σύγχρονες ανάγκες. Επιπλέον, στοιχεία της νεοκλασικής αρχιτεκτονικής, όπως γύψινα, κορνίζες και συγκεκριμένες χρωματικές παλέτες, ενσωματώνονται και σε σύγχρονες κατασκευές για να προσδώσουν μια κλασική αισθητική.</a:t>
            </a:r>
          </a:p>
        </p:txBody>
      </p:sp>
    </p:spTree>
    <p:extLst>
      <p:ext uri="{BB962C8B-B14F-4D97-AF65-F5344CB8AC3E}">
        <p14:creationId xmlns:p14="http://schemas.microsoft.com/office/powerpoint/2010/main" val="2345393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554" y="774403"/>
            <a:ext cx="7718460" cy="523220"/>
          </a:xfrm>
          <a:prstGeom prst="rect">
            <a:avLst/>
          </a:prstGeom>
        </p:spPr>
        <p:txBody>
          <a:bodyPr wrap="none">
            <a:spAutoFit/>
          </a:bodyPr>
          <a:lstStyle/>
          <a:p>
            <a:r>
              <a:rPr lang="el-GR" sz="2800" b="1" dirty="0"/>
              <a:t>Οι κυριότερες χρήσεις τους περιλαμβάνουν:</a:t>
            </a:r>
          </a:p>
        </p:txBody>
      </p:sp>
      <p:sp>
        <p:nvSpPr>
          <p:cNvPr id="3" name="Rectangle 2"/>
          <p:cNvSpPr/>
          <p:nvPr/>
        </p:nvSpPr>
        <p:spPr>
          <a:xfrm>
            <a:off x="1610554" y="1647947"/>
            <a:ext cx="6096000" cy="1477328"/>
          </a:xfrm>
          <a:prstGeom prst="rect">
            <a:avLst/>
          </a:prstGeom>
        </p:spPr>
        <p:txBody>
          <a:bodyPr>
            <a:spAutoFit/>
          </a:bodyPr>
          <a:lstStyle/>
          <a:p>
            <a:r>
              <a:rPr lang="el-GR" dirty="0"/>
              <a:t>Στέγαση Επιχειρήσεων και Γραφείων: Πολλά νεοκλασικά κτήρια, ειδικά σε κεντρικά σημεία πόλεων όπως η Αθήνα, αναπαλαιώνονται, για να στεγάσουν μεγάλες πολυεθνικές εταιρείες, δικηγορικά γραφεία ή εταιρείες παροχής υπηρεσιών, δίνοντας </a:t>
            </a:r>
            <a:r>
              <a:rPr lang="el-GR"/>
              <a:t>κύρος στον επαγγελματικό </a:t>
            </a:r>
            <a:r>
              <a:rPr lang="el-GR" dirty="0"/>
              <a:t>χώρο. </a:t>
            </a:r>
          </a:p>
        </p:txBody>
      </p:sp>
      <p:sp>
        <p:nvSpPr>
          <p:cNvPr id="4" name="Rectangle 3"/>
          <p:cNvSpPr/>
          <p:nvPr/>
        </p:nvSpPr>
        <p:spPr>
          <a:xfrm>
            <a:off x="1610554" y="3577435"/>
            <a:ext cx="6096000" cy="1200329"/>
          </a:xfrm>
          <a:prstGeom prst="rect">
            <a:avLst/>
          </a:prstGeom>
        </p:spPr>
        <p:txBody>
          <a:bodyPr>
            <a:spAutoFit/>
          </a:bodyPr>
          <a:lstStyle/>
          <a:p>
            <a:r>
              <a:rPr lang="el-GR" dirty="0"/>
              <a:t>Πολιτιστικές Χρήσεις: Διατηρητέα νεοκλασικά χρησιμοποιούνται ως μουσεία, γκαλερί τέχνης, πολιτιστικά κέντρα ή βιβλιοθήκες, φιλοξενώντας πολιτιστικές δράσεις και εκθέσεις.</a:t>
            </a:r>
          </a:p>
        </p:txBody>
      </p:sp>
      <p:sp>
        <p:nvSpPr>
          <p:cNvPr id="5" name="Rectangle 4"/>
          <p:cNvSpPr/>
          <p:nvPr/>
        </p:nvSpPr>
        <p:spPr>
          <a:xfrm>
            <a:off x="1610554" y="4952926"/>
            <a:ext cx="6096000" cy="1200329"/>
          </a:xfrm>
          <a:prstGeom prst="rect">
            <a:avLst/>
          </a:prstGeom>
        </p:spPr>
        <p:txBody>
          <a:bodyPr>
            <a:spAutoFit/>
          </a:bodyPr>
          <a:lstStyle/>
          <a:p>
            <a:r>
              <a:rPr lang="el-GR" dirty="0"/>
              <a:t>Κατοικίες: Παρά τις προκλήσεις συντήρησης, ορισμένα νεοκλασικά διατηρούνται ως ιδιωτικές κατοικίες, προσφέροντας μια αίσθηση πολυτέλειας και ιστορικότητας στους ιδιοκτήτες τους.</a:t>
            </a:r>
          </a:p>
        </p:txBody>
      </p:sp>
    </p:spTree>
    <p:extLst>
      <p:ext uri="{BB962C8B-B14F-4D97-AF65-F5344CB8AC3E}">
        <p14:creationId xmlns:p14="http://schemas.microsoft.com/office/powerpoint/2010/main" val="3229804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TM16401375[[fn=Madison]]</Template>
  <TotalTime>124</TotalTime>
  <Words>888</Words>
  <Application>Microsoft Office PowerPoint</Application>
  <PresentationFormat>Ευρεία οθόνη</PresentationFormat>
  <Paragraphs>34</Paragraphs>
  <Slides>11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11</vt:i4>
      </vt:variant>
    </vt:vector>
  </HeadingPairs>
  <TitlesOfParts>
    <vt:vector size="16" baseType="lpstr">
      <vt:lpstr>Arial</vt:lpstr>
      <vt:lpstr>MS Shell Dlg 2</vt:lpstr>
      <vt:lpstr>Wingdings</vt:lpstr>
      <vt:lpstr>Wingdings 3</vt:lpstr>
      <vt:lpstr>Madison</vt:lpstr>
      <vt:lpstr>4ο γυμνάσιο Αγίας Παρασκευής Εργασία στο μάθημα της Ιστορίας  του Δημήτρη Παπανικήτα  ΘΕΜΑ: Τα νεοκλασικά κτήρια της Αθήνας  στην εποχη του Όθωνα και του Γεωργίου Α΄ </vt:lpstr>
      <vt:lpstr>Γιατί ονομάζονται νεοκλασικά;</vt:lpstr>
      <vt:lpstr>Οι σημαντικότεροι αρχιτέκτονες που διαμόρφωσαν τη νεοκλασική εικόνα  της Αθήνας</vt:lpstr>
      <vt:lpstr>Η αρχική χρήση των νεοκλασικών κτηρίων</vt:lpstr>
      <vt:lpstr>Παρουσίαση του PowerPoint</vt:lpstr>
      <vt:lpstr>Ποιοι κατοικούσαν στα κτήρια;</vt:lpstr>
      <vt:lpstr>Παρουσίαση του PowerPoint</vt:lpstr>
      <vt:lpstr>Πώς χρησιμοποιούνται σήμερα τα νεοκλασικά κτήρια;</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4ο γυμνασιο αγιας παρασκευης Εργασια στο μαθημα της ιστοριας ΘΕΜΑ: Τα νεοκλασικά κτήρια της Αθήνας ΔΗΜΗΤ</dc:title>
  <dc:creator>User</dc:creator>
  <cp:lastModifiedBy>Polytimi Chamosfakidi</cp:lastModifiedBy>
  <cp:revision>19</cp:revision>
  <dcterms:created xsi:type="dcterms:W3CDTF">2026-04-23T16:14:08Z</dcterms:created>
  <dcterms:modified xsi:type="dcterms:W3CDTF">2026-04-26T09:41:15Z</dcterms:modified>
</cp:coreProperties>
</file>