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0" r:id="rId1"/>
  </p:sldMasterIdLst>
  <p:sldIdLst>
    <p:sldId id="256" r:id="rId2"/>
    <p:sldId id="269" r:id="rId3"/>
    <p:sldId id="257" r:id="rId4"/>
    <p:sldId id="268" r:id="rId5"/>
    <p:sldId id="264" r:id="rId6"/>
    <p:sldId id="267" r:id="rId7"/>
    <p:sldId id="263" r:id="rId8"/>
    <p:sldId id="279" r:id="rId9"/>
    <p:sldId id="286" r:id="rId10"/>
    <p:sldId id="283" r:id="rId11"/>
    <p:sldId id="287" r:id="rId12"/>
    <p:sldId id="284" r:id="rId13"/>
    <p:sldId id="285" r:id="rId14"/>
    <p:sldId id="291" r:id="rId15"/>
    <p:sldId id="290" r:id="rId16"/>
    <p:sldId id="281" r:id="rId17"/>
    <p:sldId id="280" r:id="rId18"/>
    <p:sldId id="282" r:id="rId19"/>
    <p:sldId id="288" r:id="rId20"/>
    <p:sldId id="289" r:id="rId21"/>
    <p:sldId id="292"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94660"/>
  </p:normalViewPr>
  <p:slideViewPr>
    <p:cSldViewPr snapToGrid="0">
      <p:cViewPr varScale="1">
        <p:scale>
          <a:sx n="106" d="100"/>
          <a:sy n="106" d="100"/>
        </p:scale>
        <p:origin x="50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4/26/2026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9557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smtClean="0"/>
              <a:pPr/>
              <a:t>4/26/2026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77129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smtClean="0"/>
              <a:pPr/>
              <a:t>4/26/2026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961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smtClean="0"/>
              <a:pPr/>
              <a:t>4/26/2026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2071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smtClean="0"/>
              <a:pPr/>
              <a:t>4/26/2026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35500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smtClean="0"/>
              <a:pPr/>
              <a:t>4/26/2026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8322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l-GR"/>
              <a:t>Κάντε κλικ για να επεξεργαστείτε τον τίτλο υποδείγματος</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smtClean="0"/>
              <a:pPr/>
              <a:t>4/26/2026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10431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70287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0065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4/26/2026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3463968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smtClean="0"/>
              <a:pPr/>
              <a:t>4/26/2026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676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4/26/2026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1742323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4/26/2026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3883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4/26/2026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0364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4/26/2026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91635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smtClean="0"/>
              <a:pPr/>
              <a:t>4/26/2026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8915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l-GR"/>
              <a:t>Κάντε κλικ για να επεξεργαστείτε τον τίτλο υποδείγματος</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smtClean="0"/>
              <a:pPr/>
              <a:t>4/26/2026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96077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4/26/2026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3753111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f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hyperlink" Target="https://el.wikipedia.org/wiki/%CE%95%CE%B8%CE%BD%CE%B9%CE%BA%CF%8C_%CE%98%CE%AD%CE%B1%CF%84%CF%81%CE%BF" TargetMode="External"/><Relationship Id="rId13" Type="http://schemas.openxmlformats.org/officeDocument/2006/relationships/hyperlink" Target="https://www.in.gr/2024/11/12/life/ta-ktiria-tou-ernestou-tsiller-toposima-tis-athinas/#goog_rewarded" TargetMode="External"/><Relationship Id="rId3" Type="http://schemas.openxmlformats.org/officeDocument/2006/relationships/hyperlink" Target="https://el.wikipedia.org/wiki/&#917;&#952;&#957;&#953;&#954;&#972;_&#954;&#945;&#953;_&#922;&#945;&#960;&#959;&#948;&#953;&#963;&#964;&#961;&#953;&#945;&#954;&#972;_&#928;&#945;&#957;&#949;&#960;&#953;&#963;&#964;&#942;&#956;&#953;&#959;_&#913;&#952;&#951;&#957;&#974;&#957;" TargetMode="External"/><Relationship Id="rId7" Type="http://schemas.openxmlformats.org/officeDocument/2006/relationships/hyperlink" Target="https://el.wikipedia.org/wiki/%CE%9F%CF%86%CE%B8%CE%B1%CE%BB%CE%BC%CE%B9%CE%B1%CF%84%CF%81%CE%B5%CE%AF%CE%BF_%CE%91%CE%B8%CE%B7%CE%BD%CF%8E%CE%BD" TargetMode="External"/><Relationship Id="rId12" Type="http://schemas.openxmlformats.org/officeDocument/2006/relationships/hyperlink" Target="https://el.wikipedia.org/wiki/&#913;&#954;&#945;&#948;&#951;&#956;&#943;&#945;_&#913;&#952;&#951;&#957;&#974;&#957;" TargetMode="External"/><Relationship Id="rId2" Type="http://schemas.openxmlformats.org/officeDocument/2006/relationships/hyperlink" Target="https://athensattica.com/el/highlight/kentriko-ktirio-ethnikis-trapezas/" TargetMode="External"/><Relationship Id="rId1" Type="http://schemas.openxmlformats.org/officeDocument/2006/relationships/slideLayout" Target="../slideLayouts/slideLayout7.xml"/><Relationship Id="rId6" Type="http://schemas.openxmlformats.org/officeDocument/2006/relationships/hyperlink" Target="https://el.wikipedia.org/wiki/&#913;&#947;&#947;&#955;&#953;&#954;&#945;&#957;&#953;&#954;&#942;_&#917;&#954;&#954;&#955;&#951;&#963;&#943;&#945;_&#913;&#947;&#943;&#959;&#965;_&#928;&#945;&#973;&#955;&#959;&#965;_(&#913;&#952;&#942;&#957;&#945;)" TargetMode="External"/><Relationship Id="rId11" Type="http://schemas.openxmlformats.org/officeDocument/2006/relationships/hyperlink" Target="https://el.wikipedia.org/wiki/&#917;&#952;&#957;&#953;&#954;&#972;_&#924;&#949;&#964;&#963;&#972;&#946;&#953;&#959;_&#928;&#959;&#955;&#965;&#964;&#949;&#967;&#957;&#949;&#943;&#959;" TargetMode="External"/><Relationship Id="rId5" Type="http://schemas.openxmlformats.org/officeDocument/2006/relationships/hyperlink" Target="https://el.wikipedia.org/wiki/&#914;&#965;&#950;&#945;&#957;&#964;&#953;&#957;&#972;_&#954;&#945;&#953;_&#935;&#961;&#953;&#963;&#964;&#953;&#945;&#957;&#953;&#954;&#972;_&#924;&#959;&#965;&#963;&#949;&#943;&#959;" TargetMode="External"/><Relationship Id="rId15" Type="http://schemas.openxmlformats.org/officeDocument/2006/relationships/hyperlink" Target="https://europost.gr/ta-oraiotera-ktiria-ernestoy-tsiller-o-megalofyiis-architektonas-poy-afise/" TargetMode="External"/><Relationship Id="rId10" Type="http://schemas.openxmlformats.org/officeDocument/2006/relationships/hyperlink" Target="https://el.wikipedia.org/&#916;&#951;&#956;&#945;&#961;&#967;&#949;&#943;&#959;_&#913;&#952;&#951;&#957;&#974;&#957;" TargetMode="External"/><Relationship Id="rId4" Type="http://schemas.openxmlformats.org/officeDocument/2006/relationships/hyperlink" Target="https://el.wikipedia.org/wiki/&#924;&#951;&#964;&#961;&#959;&#960;&#959;&#955;&#953;&#964;&#953;&#954;&#972;&#962;_&#925;&#945;&#972;&#962;_&#913;&#952;&#951;&#957;&#974;&#957;" TargetMode="External"/><Relationship Id="rId9" Type="http://schemas.openxmlformats.org/officeDocument/2006/relationships/hyperlink" Target="https://www.zappeion.gr/el/to-zappeion/zappeion-megaron.html" TargetMode="External"/><Relationship Id="rId14" Type="http://schemas.openxmlformats.org/officeDocument/2006/relationships/hyperlink" Target="https://filoitexnisfilosofias.com/&#964;&#945;-&#969;&#961;&#945;&#953;&#972;&#964;&#949;&#961;&#945;-&#954;&#964;&#943;&#961;&#953;&#945;-&#964;&#959;&#965;-&#949;&#961;&#957;&#941;&#963;&#964;&#959;&#965;-&#964;&#963;&#943;&#955;/#google_vignette"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fif"/><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a:extLst>
              <a:ext uri="{FF2B5EF4-FFF2-40B4-BE49-F238E27FC236}">
                <a16:creationId xmlns:a16="http://schemas.microsoft.com/office/drawing/2014/main" id="{C548CD57-D463-F88F-64BC-3EBF2B876C9E}"/>
              </a:ext>
            </a:extLst>
          </p:cNvPr>
          <p:cNvSpPr>
            <a:spLocks noGrp="1"/>
          </p:cNvSpPr>
          <p:nvPr>
            <p:ph type="subTitle" idx="1"/>
          </p:nvPr>
        </p:nvSpPr>
        <p:spPr>
          <a:xfrm>
            <a:off x="2565400" y="1549400"/>
            <a:ext cx="7061199" cy="1879600"/>
          </a:xfrm>
        </p:spPr>
        <p:txBody>
          <a:bodyPr>
            <a:noAutofit/>
          </a:bodyPr>
          <a:lstStyle/>
          <a:p>
            <a:r>
              <a:rPr lang="el-GR" sz="2400" b="1" dirty="0"/>
              <a:t>ΙΣΤΟΡΙΚΑ ΚΤΗΡΙΑ ΤΟΥ 19</a:t>
            </a:r>
            <a:r>
              <a:rPr lang="el-GR" sz="2400" b="1" baseline="30000" dirty="0"/>
              <a:t>ΟΥ</a:t>
            </a:r>
            <a:r>
              <a:rPr lang="el-GR" sz="2400" b="1" dirty="0"/>
              <a:t> ΑΙΩΝΑ ΣΤΗΝ ΑΘΗΝΑ</a:t>
            </a:r>
          </a:p>
          <a:p>
            <a:r>
              <a:rPr lang="el-GR" sz="2400" b="1" dirty="0"/>
              <a:t>ΕΡΓΑΣΙΑ ΣΤΗΝ ΙΣΤΟΡΙΑ</a:t>
            </a:r>
          </a:p>
          <a:p>
            <a:r>
              <a:rPr lang="el-GR" sz="2400" b="1" dirty="0"/>
              <a:t>4ο Γυμνάσιο Αγίας Παρασκευής</a:t>
            </a:r>
          </a:p>
          <a:p>
            <a:r>
              <a:rPr lang="el-GR" sz="2400" b="1" dirty="0"/>
              <a:t>Έτος 2026</a:t>
            </a:r>
          </a:p>
        </p:txBody>
      </p:sp>
      <p:sp>
        <p:nvSpPr>
          <p:cNvPr id="7" name="Υπότιτλος 2">
            <a:extLst>
              <a:ext uri="{FF2B5EF4-FFF2-40B4-BE49-F238E27FC236}">
                <a16:creationId xmlns:a16="http://schemas.microsoft.com/office/drawing/2014/main" id="{C261B33E-FBE3-3D75-04B5-CA675CC0A1B8}"/>
              </a:ext>
            </a:extLst>
          </p:cNvPr>
          <p:cNvSpPr txBox="1">
            <a:spLocks/>
          </p:cNvSpPr>
          <p:nvPr/>
        </p:nvSpPr>
        <p:spPr>
          <a:xfrm>
            <a:off x="2688164" y="3928904"/>
            <a:ext cx="6815669" cy="1379695"/>
          </a:xfrm>
          <a:prstGeom prst="rect">
            <a:avLst/>
          </a:prstGeom>
        </p:spPr>
        <p:txBody>
          <a:bodyPr vert="horz" lIns="91440" tIns="45720" rIns="91440" bIns="45720" rtlCol="0" anchor="t">
            <a:normAutofit fontScale="92500" lnSpcReduction="20000"/>
          </a:bodyPr>
          <a:lstStyle>
            <a:lvl1pPr marL="0" indent="0" algn="ctr" defTabSz="457200" rtl="0" eaLnBrk="1" latinLnBrk="0" hangingPunct="1">
              <a:spcBef>
                <a:spcPct val="20000"/>
              </a:spcBef>
              <a:spcAft>
                <a:spcPts val="600"/>
              </a:spcAft>
              <a:buClr>
                <a:schemeClr val="accent1"/>
              </a:buClr>
              <a:buSzPct val="11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buClr>
              <a:buSzPct val="11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buClr>
              <a:buSzPct val="11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buClr>
              <a:buSzPct val="11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9pPr>
          </a:lstStyle>
          <a:p>
            <a:r>
              <a:rPr lang="el-GR" sz="2600" b="1" dirty="0"/>
              <a:t>Υπεύθυνη Καθηγήτρια: κ. </a:t>
            </a:r>
            <a:r>
              <a:rPr lang="el-GR" sz="2600" b="1" dirty="0" err="1"/>
              <a:t>Χαμοσφακίδη</a:t>
            </a:r>
            <a:endParaRPr lang="el-GR" sz="2600" b="1" dirty="0"/>
          </a:p>
          <a:p>
            <a:r>
              <a:rPr lang="el-GR" sz="2600" b="1" dirty="0"/>
              <a:t>Μιχάλης Πανουργιάς</a:t>
            </a:r>
          </a:p>
          <a:p>
            <a:r>
              <a:rPr lang="el-GR" sz="2600" b="1" dirty="0"/>
              <a:t>Γ΄2</a:t>
            </a:r>
          </a:p>
        </p:txBody>
      </p:sp>
    </p:spTree>
    <p:extLst>
      <p:ext uri="{BB962C8B-B14F-4D97-AF65-F5344CB8AC3E}">
        <p14:creationId xmlns:p14="http://schemas.microsoft.com/office/powerpoint/2010/main" val="3616883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B411BB-5D2A-8B29-22C3-87463E55063D}"/>
              </a:ext>
            </a:extLst>
          </p:cNvPr>
          <p:cNvSpPr txBox="1"/>
          <p:nvPr/>
        </p:nvSpPr>
        <p:spPr>
          <a:xfrm>
            <a:off x="856622" y="1688013"/>
            <a:ext cx="6760028" cy="4401205"/>
          </a:xfrm>
          <a:prstGeom prst="rect">
            <a:avLst/>
          </a:prstGeom>
          <a:noFill/>
        </p:spPr>
        <p:txBody>
          <a:bodyPr wrap="square">
            <a:spAutoFit/>
          </a:bodyPr>
          <a:lstStyle/>
          <a:p>
            <a:pPr algn="just"/>
            <a:r>
              <a:rPr lang="el-GR" sz="2000" dirty="0"/>
              <a:t>Το </a:t>
            </a:r>
            <a:r>
              <a:rPr lang="el-GR" sz="2000" b="1" dirty="0" err="1"/>
              <a:t>Ζάππειον</a:t>
            </a:r>
            <a:r>
              <a:rPr lang="el-GR" sz="2000" b="1" dirty="0"/>
              <a:t> Μέγαρο</a:t>
            </a:r>
            <a:r>
              <a:rPr lang="el-GR" sz="2000" dirty="0"/>
              <a:t>, ή απλά </a:t>
            </a:r>
            <a:r>
              <a:rPr lang="el-GR" sz="2000" b="1" dirty="0"/>
              <a:t>Ζάππειο</a:t>
            </a:r>
            <a:r>
              <a:rPr lang="el-GR" sz="2000" dirty="0"/>
              <a:t>, είναι ένα από τα σημαντικότερα κτήρια της Αθήνας. Βρίσκεται νότια του Εθνικού Κήπου και των παλαιών Ανακτόρων και δυτικά του Παναθηναϊκού Σταδίου. </a:t>
            </a:r>
          </a:p>
          <a:p>
            <a:pPr algn="just"/>
            <a:r>
              <a:rPr lang="el-GR" sz="2000" dirty="0"/>
              <a:t>Η ανέγερσή του χρηματοδοτήθηκε από τον εθνικό ευεργέτη Ευάγγελο Ζάππα, που είχε το όραμα της αναγεννήσεως του Αρχαίου Ελληνικού Πνεύματος και αφιέρωσε τη ζωή του στην αναβίωση των Ολυμπιακών Αγώνων καθώς και στην προαγωγή των τεχνών.</a:t>
            </a:r>
          </a:p>
          <a:p>
            <a:pPr algn="just"/>
            <a:r>
              <a:rPr lang="el-GR" sz="2000" dirty="0"/>
              <a:t>Η κατασκευή του </a:t>
            </a:r>
            <a:r>
              <a:rPr lang="el-GR" sz="2000" dirty="0" err="1"/>
              <a:t>Ζαππείου</a:t>
            </a:r>
            <a:r>
              <a:rPr lang="el-GR" sz="2000" dirty="0"/>
              <a:t> χρειάστηκε περίπου 15 χρόνια, από τον αρχιτέκτονα Θεόφιλο</a:t>
            </a:r>
            <a:r>
              <a:rPr lang="el-GR" sz="2000" b="1" dirty="0"/>
              <a:t> </a:t>
            </a:r>
            <a:r>
              <a:rPr lang="el-GR" sz="2000" dirty="0"/>
              <a:t>Χάνσεν και και ολοκληρώθηκε το 1888. </a:t>
            </a:r>
          </a:p>
          <a:p>
            <a:pPr algn="just"/>
            <a:r>
              <a:rPr lang="el-GR" sz="2000" dirty="0"/>
              <a:t>Χρησιμοποιήθηκε στο παρελθόν για διάφορες παράδοξες λειτουργίες όπως στρατώνας, νοσοκομείο και εκλογικό κέντρο. </a:t>
            </a:r>
          </a:p>
          <a:p>
            <a:r>
              <a:rPr lang="el-GR" sz="2000" dirty="0"/>
              <a:t>Σήμερα λειτουργεί ως συνεδριακό και εκθεσιακό κέντρο.</a:t>
            </a:r>
          </a:p>
        </p:txBody>
      </p:sp>
      <p:pic>
        <p:nvPicPr>
          <p:cNvPr id="15366" name="Picture 6">
            <a:extLst>
              <a:ext uri="{FF2B5EF4-FFF2-40B4-BE49-F238E27FC236}">
                <a16:creationId xmlns:a16="http://schemas.microsoft.com/office/drawing/2014/main" id="{D25E46FB-D125-9BBD-A589-577594663A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0470" y="2009670"/>
            <a:ext cx="2612572" cy="1268395"/>
          </a:xfrm>
          <a:prstGeom prst="rect">
            <a:avLst/>
          </a:prstGeom>
          <a:noFill/>
          <a:extLst>
            <a:ext uri="{909E8E84-426E-40DD-AFC4-6F175D3DCCD1}">
              <a14:hiddenFill xmlns:a14="http://schemas.microsoft.com/office/drawing/2010/main">
                <a:solidFill>
                  <a:srgbClr val="FFFFFF"/>
                </a:solidFill>
              </a14:hiddenFill>
            </a:ext>
          </a:extLst>
        </p:spPr>
      </p:pic>
      <p:pic>
        <p:nvPicPr>
          <p:cNvPr id="15368" name="Picture 8">
            <a:extLst>
              <a:ext uri="{FF2B5EF4-FFF2-40B4-BE49-F238E27FC236}">
                <a16:creationId xmlns:a16="http://schemas.microsoft.com/office/drawing/2014/main" id="{A978E9C3-3B23-983D-5125-845989EADD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6131" y="3670159"/>
            <a:ext cx="2381250" cy="1657350"/>
          </a:xfrm>
          <a:prstGeom prst="rect">
            <a:avLst/>
          </a:prstGeom>
          <a:noFill/>
          <a:extLst>
            <a:ext uri="{909E8E84-426E-40DD-AFC4-6F175D3DCCD1}">
              <a14:hiddenFill xmlns:a14="http://schemas.microsoft.com/office/drawing/2010/main">
                <a:solidFill>
                  <a:srgbClr val="FFFFFF"/>
                </a:solidFill>
              </a14:hiddenFill>
            </a:ext>
          </a:extLst>
        </p:spPr>
      </p:pic>
      <p:sp>
        <p:nvSpPr>
          <p:cNvPr id="6" name="Τίτλος 1">
            <a:extLst>
              <a:ext uri="{FF2B5EF4-FFF2-40B4-BE49-F238E27FC236}">
                <a16:creationId xmlns:a16="http://schemas.microsoft.com/office/drawing/2014/main" id="{A55C58D2-C12D-594C-2655-123DECAC165A}"/>
              </a:ext>
            </a:extLst>
          </p:cNvPr>
          <p:cNvSpPr txBox="1">
            <a:spLocks/>
          </p:cNvSpPr>
          <p:nvPr/>
        </p:nvSpPr>
        <p:spPr>
          <a:xfrm>
            <a:off x="2847310" y="660401"/>
            <a:ext cx="6467511" cy="736320"/>
          </a:xfrm>
          <a:prstGeom prst="rect">
            <a:avLst/>
          </a:prstGeom>
        </p:spPr>
        <p:txBody>
          <a:bodyP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sz="4000" dirty="0" err="1"/>
              <a:t>Ζάππειον</a:t>
            </a:r>
            <a:r>
              <a:rPr lang="el-GR" sz="4000" dirty="0"/>
              <a:t> </a:t>
            </a:r>
            <a:r>
              <a:rPr lang="el-GR" sz="4000" dirty="0" err="1"/>
              <a:t>Μέγαρον</a:t>
            </a:r>
            <a:endParaRPr lang="el-GR" sz="4000" dirty="0"/>
          </a:p>
        </p:txBody>
      </p:sp>
    </p:spTree>
    <p:extLst>
      <p:ext uri="{BB962C8B-B14F-4D97-AF65-F5344CB8AC3E}">
        <p14:creationId xmlns:p14="http://schemas.microsoft.com/office/powerpoint/2010/main" val="2785390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7E455FE-F29C-A580-F7C4-FD9034EE2056}"/>
              </a:ext>
            </a:extLst>
          </p:cNvPr>
          <p:cNvSpPr txBox="1">
            <a:spLocks/>
          </p:cNvSpPr>
          <p:nvPr/>
        </p:nvSpPr>
        <p:spPr>
          <a:xfrm>
            <a:off x="2847310" y="660401"/>
            <a:ext cx="6467511" cy="736320"/>
          </a:xfrm>
          <a:prstGeom prst="rect">
            <a:avLst/>
          </a:prstGeom>
        </p:spPr>
        <p:txBody>
          <a:bodyP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sz="4000" dirty="0"/>
              <a:t>Δημαρχείο Αθηνών</a:t>
            </a:r>
          </a:p>
        </p:txBody>
      </p:sp>
      <p:sp>
        <p:nvSpPr>
          <p:cNvPr id="4" name="TextBox 3">
            <a:extLst>
              <a:ext uri="{FF2B5EF4-FFF2-40B4-BE49-F238E27FC236}">
                <a16:creationId xmlns:a16="http://schemas.microsoft.com/office/drawing/2014/main" id="{7FAAE0B8-0AAE-96AC-76EF-F5436EC721C4}"/>
              </a:ext>
            </a:extLst>
          </p:cNvPr>
          <p:cNvSpPr txBox="1"/>
          <p:nvPr/>
        </p:nvSpPr>
        <p:spPr>
          <a:xfrm>
            <a:off x="1057589" y="2077722"/>
            <a:ext cx="5443695" cy="2800767"/>
          </a:xfrm>
          <a:prstGeom prst="rect">
            <a:avLst/>
          </a:prstGeom>
          <a:noFill/>
        </p:spPr>
        <p:txBody>
          <a:bodyPr wrap="square">
            <a:spAutoFit/>
          </a:bodyPr>
          <a:lstStyle/>
          <a:p>
            <a:pPr algn="just"/>
            <a:r>
              <a:rPr lang="el-GR" sz="2200" dirty="0"/>
              <a:t>Το Δημαρχείο Αθηνών είναι νεοκλασικό κτίριο στην πλατεία Κοτζιά, στην Αθήνα. </a:t>
            </a:r>
          </a:p>
          <a:p>
            <a:pPr algn="just"/>
            <a:r>
              <a:rPr lang="el-GR" sz="2200" dirty="0"/>
              <a:t>Το κτίριο κατασκευάστηκε την περίοδο 1872-1874 σε σχέδια Παναγιώτη </a:t>
            </a:r>
            <a:r>
              <a:rPr lang="el-GR" sz="2200" dirty="0" err="1"/>
              <a:t>Κάλκου</a:t>
            </a:r>
            <a:r>
              <a:rPr lang="el-GR" sz="2200" dirty="0"/>
              <a:t>.</a:t>
            </a:r>
          </a:p>
          <a:p>
            <a:pPr algn="just"/>
            <a:r>
              <a:rPr lang="el-GR" sz="2200" dirty="0"/>
              <a:t>Το δημαρχείο είναι κτισμένο σε αυστηρό νεοκλασικό ρυθμό, εμπνευσμένο από τα Παλαιά Ανάκτορα (σημερινή Βουλή) και τη Βαρβάκειο Σχολή.</a:t>
            </a:r>
          </a:p>
        </p:txBody>
      </p:sp>
      <p:pic>
        <p:nvPicPr>
          <p:cNvPr id="19458" name="Picture 2">
            <a:extLst>
              <a:ext uri="{FF2B5EF4-FFF2-40B4-BE49-F238E27FC236}">
                <a16:creationId xmlns:a16="http://schemas.microsoft.com/office/drawing/2014/main" id="{7490BA13-A931-E02E-452D-55FF286F3B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5732" y="2232269"/>
            <a:ext cx="3557116" cy="2290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088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E935171-4156-18F4-C927-40C13B27674B}"/>
              </a:ext>
            </a:extLst>
          </p:cNvPr>
          <p:cNvSpPr txBox="1">
            <a:spLocks/>
          </p:cNvSpPr>
          <p:nvPr/>
        </p:nvSpPr>
        <p:spPr>
          <a:xfrm>
            <a:off x="2847310" y="660401"/>
            <a:ext cx="6467511" cy="736320"/>
          </a:xfrm>
          <a:prstGeom prst="rect">
            <a:avLst/>
          </a:prstGeom>
        </p:spPr>
        <p:txBody>
          <a:bodyP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sz="4000" dirty="0"/>
              <a:t>Εθνικό Αρχαιολογικό Μουσείο</a:t>
            </a:r>
          </a:p>
        </p:txBody>
      </p:sp>
      <p:sp>
        <p:nvSpPr>
          <p:cNvPr id="4" name="TextBox 3">
            <a:extLst>
              <a:ext uri="{FF2B5EF4-FFF2-40B4-BE49-F238E27FC236}">
                <a16:creationId xmlns:a16="http://schemas.microsoft.com/office/drawing/2014/main" id="{FB27EFF2-A482-B9F5-2907-B68172EB7DA9}"/>
              </a:ext>
            </a:extLst>
          </p:cNvPr>
          <p:cNvSpPr txBox="1"/>
          <p:nvPr/>
        </p:nvSpPr>
        <p:spPr>
          <a:xfrm>
            <a:off x="954593" y="2234980"/>
            <a:ext cx="6237514" cy="3416320"/>
          </a:xfrm>
          <a:prstGeom prst="rect">
            <a:avLst/>
          </a:prstGeom>
          <a:noFill/>
        </p:spPr>
        <p:txBody>
          <a:bodyPr wrap="square">
            <a:spAutoFit/>
          </a:bodyPr>
          <a:lstStyle/>
          <a:p>
            <a:pPr algn="just"/>
            <a:r>
              <a:rPr lang="el-GR" dirty="0"/>
              <a:t>Το Μουσείο βρίσκεται στην Αθήνα, επί της οδού Πατησίων.</a:t>
            </a:r>
          </a:p>
          <a:p>
            <a:pPr algn="just"/>
            <a:r>
              <a:rPr lang="el-GR" dirty="0"/>
              <a:t>Η τοποθεσία που βρίσκεται τώρα το μουσείο είναι δωρεά από την Ελένη Τοσίτσα, η κατασκευή του ξεκίνησε το 1866 και ολοκληρώθηκε το 1889.</a:t>
            </a:r>
            <a:endParaRPr lang="el-GR" b="0" i="0" dirty="0">
              <a:solidFill>
                <a:srgbClr val="333333"/>
              </a:solidFill>
              <a:effectLst/>
              <a:latin typeface="Helvetica Neue"/>
            </a:endParaRPr>
          </a:p>
          <a:p>
            <a:pPr algn="just"/>
            <a:r>
              <a:rPr lang="el-GR" dirty="0"/>
              <a:t>Τα σχέδια του κτηρίου ανήκαν στο Γερμανό αρχιτέκτονα Λούντβιχ </a:t>
            </a:r>
            <a:r>
              <a:rPr lang="el-GR" dirty="0" err="1"/>
              <a:t>Λανγκέ</a:t>
            </a:r>
            <a:r>
              <a:rPr lang="el-GR" dirty="0"/>
              <a:t>, με την επίβλεψη να επιτελείται από τον Παναγιώτη </a:t>
            </a:r>
            <a:r>
              <a:rPr lang="el-GR" dirty="0" err="1"/>
              <a:t>Κάλκο</a:t>
            </a:r>
            <a:r>
              <a:rPr lang="el-GR" dirty="0"/>
              <a:t>, ενώ η τελική διαμόρφωση της πρόσοψής του γίνεται με την καλλιτεχνική παρέμβαση του Ερνέστο Τσίλλερ, δίνοντας του  χαρακτήρα ιωνικού ρυθμού και βάζοντας στο αέτωμα αντίγραφα έργων της αρχαίας εποχής.</a:t>
            </a:r>
          </a:p>
          <a:p>
            <a:pPr algn="just"/>
            <a:r>
              <a:rPr lang="el-GR" dirty="0"/>
              <a:t>Η αρχική ονομασία του μουσείου ήταν </a:t>
            </a:r>
            <a:r>
              <a:rPr lang="el-GR" i="1" dirty="0"/>
              <a:t>Το </a:t>
            </a:r>
            <a:r>
              <a:rPr lang="el-GR" i="1" dirty="0" err="1"/>
              <a:t>Κεντρικόν</a:t>
            </a:r>
            <a:r>
              <a:rPr lang="el-GR" i="1" dirty="0"/>
              <a:t> </a:t>
            </a:r>
            <a:r>
              <a:rPr lang="el-GR" i="1" dirty="0" err="1"/>
              <a:t>Αρχαιολογικόν</a:t>
            </a:r>
            <a:r>
              <a:rPr lang="el-GR" i="1" dirty="0"/>
              <a:t> </a:t>
            </a:r>
            <a:r>
              <a:rPr lang="el-GR" i="1" dirty="0" err="1"/>
              <a:t>Μουσείον</a:t>
            </a:r>
            <a:r>
              <a:rPr lang="el-GR" i="1" dirty="0"/>
              <a:t>.</a:t>
            </a:r>
            <a:endParaRPr lang="el-GR" dirty="0"/>
          </a:p>
        </p:txBody>
      </p:sp>
      <p:pic>
        <p:nvPicPr>
          <p:cNvPr id="16386" name="Picture 2">
            <a:extLst>
              <a:ext uri="{FF2B5EF4-FFF2-40B4-BE49-F238E27FC236}">
                <a16:creationId xmlns:a16="http://schemas.microsoft.com/office/drawing/2014/main" id="{2AB91720-62E4-326F-EF3D-EA6538849B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5396" y="2608696"/>
            <a:ext cx="3857604" cy="2036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5092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6FFDD7A-280F-113A-A216-B13F990DDFC9}"/>
              </a:ext>
            </a:extLst>
          </p:cNvPr>
          <p:cNvSpPr txBox="1">
            <a:spLocks/>
          </p:cNvSpPr>
          <p:nvPr/>
        </p:nvSpPr>
        <p:spPr>
          <a:xfrm>
            <a:off x="2590800" y="660400"/>
            <a:ext cx="7061200" cy="952499"/>
          </a:xfrm>
          <a:prstGeom prst="rect">
            <a:avLst/>
          </a:prstGeom>
        </p:spPr>
        <p:txBody>
          <a:bodyPr>
            <a:normAutofit fontScale="85000" lnSpcReduction="1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sz="4000" dirty="0"/>
              <a:t>Εθνική Βιβλιοθήκη – </a:t>
            </a:r>
            <a:r>
              <a:rPr lang="el-GR" sz="4000" dirty="0" err="1"/>
              <a:t>Βαλλιάνειο</a:t>
            </a:r>
            <a:r>
              <a:rPr lang="el-GR" sz="4000" dirty="0"/>
              <a:t> Μέγαρο</a:t>
            </a:r>
          </a:p>
        </p:txBody>
      </p:sp>
      <p:sp>
        <p:nvSpPr>
          <p:cNvPr id="5" name="TextBox 4">
            <a:extLst>
              <a:ext uri="{FF2B5EF4-FFF2-40B4-BE49-F238E27FC236}">
                <a16:creationId xmlns:a16="http://schemas.microsoft.com/office/drawing/2014/main" id="{83ED5EDF-D6B0-9E79-E445-51DE2897E764}"/>
              </a:ext>
            </a:extLst>
          </p:cNvPr>
          <p:cNvSpPr txBox="1"/>
          <p:nvPr/>
        </p:nvSpPr>
        <p:spPr>
          <a:xfrm>
            <a:off x="1095468" y="1612899"/>
            <a:ext cx="6384831" cy="4401205"/>
          </a:xfrm>
          <a:prstGeom prst="rect">
            <a:avLst/>
          </a:prstGeom>
          <a:noFill/>
        </p:spPr>
        <p:txBody>
          <a:bodyPr wrap="square">
            <a:spAutoFit/>
          </a:bodyPr>
          <a:lstStyle/>
          <a:p>
            <a:pPr algn="just"/>
            <a:r>
              <a:rPr lang="el-GR" sz="2000" dirty="0"/>
              <a:t>Το 1829 ο Κυβερνήτης Ιωάννης Καποδίστριας ίδρυσε τη Βιβλιοθήκη, η οποία συμπεριελήφθη μαζί με τα άλλα πνευματικά Ιδρύματα -Σχολεία, Εθνικό Μουσείο, Τυπογραφίας- στο Ορφανοτροφείο της Αίγινας.</a:t>
            </a:r>
          </a:p>
          <a:p>
            <a:pPr algn="just"/>
            <a:r>
              <a:rPr lang="el-GR" sz="2000" dirty="0"/>
              <a:t>Η κατασκευή του κτηρίου στην οδό Πανεπιστημίου ξεκίνησε το 1888 από τον Δανό αρχιτέκτονα Θεόφιλο Χάνσεν, με την επίβλεψη του </a:t>
            </a:r>
            <a:r>
              <a:rPr lang="el-GR" sz="2000" dirty="0" err="1"/>
              <a:t>Ερνέστου</a:t>
            </a:r>
            <a:r>
              <a:rPr lang="el-GR" sz="2000" dirty="0"/>
              <a:t> Τσίλλερ. </a:t>
            </a:r>
          </a:p>
          <a:p>
            <a:pPr algn="just"/>
            <a:r>
              <a:rPr lang="el-GR" sz="2000" dirty="0"/>
              <a:t>Τη χρηματοδότηση του έργου ανέλαβαν οι δυο αδελφοί Βαλλιάνοι με καταγωγή από την Κεφαλονιά, οι οποίοι και </a:t>
            </a:r>
            <a:r>
              <a:rPr lang="el-GR" sz="2000" dirty="0" err="1"/>
              <a:t>ονοματοδότησαν</a:t>
            </a:r>
            <a:r>
              <a:rPr lang="el-GR" sz="2000" dirty="0"/>
              <a:t> </a:t>
            </a:r>
            <a:r>
              <a:rPr lang="el-GR" sz="2000"/>
              <a:t>το κτήριο</a:t>
            </a:r>
            <a:r>
              <a:rPr lang="el-GR" sz="2000" dirty="0"/>
              <a:t>.</a:t>
            </a:r>
          </a:p>
          <a:p>
            <a:pPr algn="just"/>
            <a:r>
              <a:rPr lang="el-GR" sz="2000" dirty="0"/>
              <a:t>Το 2018 ξεκίνησε η μετακίνηση των εγκαταστάσεων της εθνικής βιβλιοθήκης στο Κέντρο Πολιτισμού Ίδρυμα Σταύρος Νιάρχος, με το </a:t>
            </a:r>
            <a:r>
              <a:rPr lang="el-GR" sz="2000" dirty="0" err="1"/>
              <a:t>Βαλλιάνειο</a:t>
            </a:r>
            <a:r>
              <a:rPr lang="el-GR" sz="2000" dirty="0"/>
              <a:t> Μέγαρο να κρατάει πλέον το ρόλο του αναγνωστηρίου εφημερίδων.</a:t>
            </a:r>
          </a:p>
        </p:txBody>
      </p:sp>
      <p:pic>
        <p:nvPicPr>
          <p:cNvPr id="17412" name="Picture 4" descr="Ιστορικές στιγμές για την Εθνική Βιβλιοθήκη της Ελλάδος">
            <a:extLst>
              <a:ext uri="{FF2B5EF4-FFF2-40B4-BE49-F238E27FC236}">
                <a16:creationId xmlns:a16="http://schemas.microsoft.com/office/drawing/2014/main" id="{D1C5CF53-046F-1F1B-4EEE-7585E44247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0713" y="1873743"/>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Η Εθνική Βιβλιοθήκη - Μετάβαση | Εθνική Βιβλιοθήκη της Ελλάδος">
            <a:extLst>
              <a:ext uri="{FF2B5EF4-FFF2-40B4-BE49-F238E27FC236}">
                <a16:creationId xmlns:a16="http://schemas.microsoft.com/office/drawing/2014/main" id="{5D06FCBA-CD8A-0806-DAFC-E56B876236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1637" y="3982437"/>
            <a:ext cx="2905125" cy="1571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647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7920F3-2695-8178-7663-677224008521}"/>
              </a:ext>
            </a:extLst>
          </p:cNvPr>
          <p:cNvSpPr txBox="1"/>
          <p:nvPr/>
        </p:nvSpPr>
        <p:spPr>
          <a:xfrm>
            <a:off x="698327" y="1484069"/>
            <a:ext cx="6464300" cy="4985980"/>
          </a:xfrm>
          <a:prstGeom prst="rect">
            <a:avLst/>
          </a:prstGeom>
          <a:noFill/>
        </p:spPr>
        <p:txBody>
          <a:bodyPr wrap="square">
            <a:spAutoFit/>
          </a:bodyPr>
          <a:lstStyle/>
          <a:p>
            <a:pPr algn="just"/>
            <a:r>
              <a:rPr lang="el-GR" sz="2000" dirty="0"/>
              <a:t>Το νεοκλασικό μέγαρο στο κέντρο της Αθήνας το οποίο στεγάζει την Ακαδημία Αθηνών, χτίστηκε με μεγάλη δωρεά του Σίμωνος </a:t>
            </a:r>
            <a:r>
              <a:rPr lang="el-GR" sz="2000" dirty="0" err="1"/>
              <a:t>Σίνα</a:t>
            </a:r>
            <a:r>
              <a:rPr lang="el-GR" sz="2000" dirty="0"/>
              <a:t> το 1856 με σκοπό την ανέγερση κτηρίου στο οποίο θα στεγαζόταν Ακαδημία.</a:t>
            </a:r>
          </a:p>
          <a:p>
            <a:pPr algn="just"/>
            <a:r>
              <a:rPr lang="el-GR" sz="2000" dirty="0"/>
              <a:t>Το κτήριο σχεδιάστηκε το 1859, από τον Δανό αρχιτέκτονα Θεόφιλο Χάνσεν. </a:t>
            </a:r>
          </a:p>
          <a:p>
            <a:pPr algn="just"/>
            <a:r>
              <a:rPr lang="el-GR" sz="2000" dirty="0"/>
              <a:t>Είναι ένα από τα τρία μέρη της «Αθηναϊκής Τριλογίας» του νεοκλασικισμού, μαζί με το κεντρικό κτήριο του Πανεπιστημίου Αθηνών, που βρίσκεται στα αριστερά του, και το μέγαρο της Εθνικής Βιβλιοθήκης της Ελλάδος στα αριστερά του Πανεπιστημίου.</a:t>
            </a:r>
          </a:p>
          <a:p>
            <a:pPr algn="just"/>
            <a:r>
              <a:rPr lang="el-GR" sz="2000" dirty="0"/>
              <a:t>Ο θεμέλιος λίθος του Μεγάρου τέθηκε το 1859 σε λαμπρή τελετή στην οποία παρέστη κι εκφώνησε λόγο ο βασιλιάς Όθωνα, αλλά παραδόθηκε από τον Τσίλλερ, στον τότε πρωθυπουργό Χαρίλαο Τρικούπη.</a:t>
            </a:r>
          </a:p>
          <a:p>
            <a:endParaRPr lang="el-GR" dirty="0"/>
          </a:p>
        </p:txBody>
      </p:sp>
      <p:pic>
        <p:nvPicPr>
          <p:cNvPr id="5" name="Εικόνα 4">
            <a:extLst>
              <a:ext uri="{FF2B5EF4-FFF2-40B4-BE49-F238E27FC236}">
                <a16:creationId xmlns:a16="http://schemas.microsoft.com/office/drawing/2014/main" id="{77F24A71-6F91-7A44-C74D-6BD7CFDE261E}"/>
              </a:ext>
            </a:extLst>
          </p:cNvPr>
          <p:cNvPicPr>
            <a:picLocks noChangeAspect="1"/>
          </p:cNvPicPr>
          <p:nvPr/>
        </p:nvPicPr>
        <p:blipFill>
          <a:blip r:embed="rId2"/>
          <a:stretch>
            <a:fillRect/>
          </a:stretch>
        </p:blipFill>
        <p:spPr>
          <a:xfrm>
            <a:off x="8261524" y="2025946"/>
            <a:ext cx="2381250" cy="1781175"/>
          </a:xfrm>
          <a:prstGeom prst="rect">
            <a:avLst/>
          </a:prstGeom>
        </p:spPr>
      </p:pic>
      <p:pic>
        <p:nvPicPr>
          <p:cNvPr id="7" name="Εικόνα 6">
            <a:extLst>
              <a:ext uri="{FF2B5EF4-FFF2-40B4-BE49-F238E27FC236}">
                <a16:creationId xmlns:a16="http://schemas.microsoft.com/office/drawing/2014/main" id="{FF339CDF-EC5B-A5FD-ADBA-24350B13925D}"/>
              </a:ext>
            </a:extLst>
          </p:cNvPr>
          <p:cNvPicPr>
            <a:picLocks noChangeAspect="1"/>
          </p:cNvPicPr>
          <p:nvPr/>
        </p:nvPicPr>
        <p:blipFill>
          <a:blip r:embed="rId3"/>
          <a:stretch>
            <a:fillRect/>
          </a:stretch>
        </p:blipFill>
        <p:spPr>
          <a:xfrm>
            <a:off x="7332836" y="4348998"/>
            <a:ext cx="4238625" cy="1076325"/>
          </a:xfrm>
          <a:prstGeom prst="rect">
            <a:avLst/>
          </a:prstGeom>
        </p:spPr>
      </p:pic>
      <p:sp>
        <p:nvSpPr>
          <p:cNvPr id="10" name="Τίτλος 1">
            <a:extLst>
              <a:ext uri="{FF2B5EF4-FFF2-40B4-BE49-F238E27FC236}">
                <a16:creationId xmlns:a16="http://schemas.microsoft.com/office/drawing/2014/main" id="{1D61693B-E0AE-B1D2-183E-4EF0742A9AD3}"/>
              </a:ext>
            </a:extLst>
          </p:cNvPr>
          <p:cNvSpPr txBox="1">
            <a:spLocks/>
          </p:cNvSpPr>
          <p:nvPr/>
        </p:nvSpPr>
        <p:spPr>
          <a:xfrm>
            <a:off x="2565400" y="531570"/>
            <a:ext cx="7061200" cy="952499"/>
          </a:xfrm>
          <a:prstGeom prst="rect">
            <a:avLst/>
          </a:prstGeom>
        </p:spPr>
        <p:txBody>
          <a:bodyP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sz="4000" dirty="0"/>
              <a:t>Ακαδημία Αθηνών</a:t>
            </a:r>
          </a:p>
        </p:txBody>
      </p:sp>
    </p:spTree>
    <p:extLst>
      <p:ext uri="{BB962C8B-B14F-4D97-AF65-F5344CB8AC3E}">
        <p14:creationId xmlns:p14="http://schemas.microsoft.com/office/powerpoint/2010/main" val="932127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C1C017-35ED-C241-2371-5691229978C5}"/>
              </a:ext>
            </a:extLst>
          </p:cNvPr>
          <p:cNvSpPr txBox="1">
            <a:spLocks/>
          </p:cNvSpPr>
          <p:nvPr/>
        </p:nvSpPr>
        <p:spPr>
          <a:xfrm>
            <a:off x="2590800" y="660400"/>
            <a:ext cx="7061200" cy="952499"/>
          </a:xfrm>
          <a:prstGeom prst="rect">
            <a:avLst/>
          </a:prstGeom>
        </p:spPr>
        <p:txBody>
          <a:bodyP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sz="4000" dirty="0"/>
              <a:t>Πολυτεχνείο</a:t>
            </a:r>
          </a:p>
        </p:txBody>
      </p:sp>
      <p:sp>
        <p:nvSpPr>
          <p:cNvPr id="4" name="TextBox 3">
            <a:extLst>
              <a:ext uri="{FF2B5EF4-FFF2-40B4-BE49-F238E27FC236}">
                <a16:creationId xmlns:a16="http://schemas.microsoft.com/office/drawing/2014/main" id="{51145384-3E65-569F-ADFB-F982A21233A8}"/>
              </a:ext>
            </a:extLst>
          </p:cNvPr>
          <p:cNvSpPr txBox="1"/>
          <p:nvPr/>
        </p:nvSpPr>
        <p:spPr>
          <a:xfrm>
            <a:off x="705897" y="1287244"/>
            <a:ext cx="6247562" cy="5570756"/>
          </a:xfrm>
          <a:prstGeom prst="rect">
            <a:avLst/>
          </a:prstGeom>
          <a:noFill/>
        </p:spPr>
        <p:txBody>
          <a:bodyPr wrap="square">
            <a:spAutoFit/>
          </a:bodyPr>
          <a:lstStyle/>
          <a:p>
            <a:pPr algn="just"/>
            <a:r>
              <a:rPr lang="el-GR" sz="2000" dirty="0"/>
              <a:t>Το 1836 δημοσιεύτηκε βασιλικό διάταγμα το οποίο αφορούσε την ίδρυση στην Αθήνα επιμορφωτικού ιδρύματος τεχνιτών, το οποίο είχε την επωνυμία «Βασιλικό Σχολείο των Τεχνών» και σύντομα έγινε γνωστό ως «Πολυτεχνείο».</a:t>
            </a:r>
          </a:p>
          <a:p>
            <a:pPr algn="just"/>
            <a:r>
              <a:rPr lang="el-GR" sz="2000" dirty="0"/>
              <a:t>Το 1862 άρχισε η κατασκευή του κεντρικού νεοκλασικού κτηρίου της οδού Πατησίων, το οποίο σήμερα ονομάζεται Κτήριο Αβέρωφ από τον αρχιτέκτονα Λύσανδρο </a:t>
            </a:r>
            <a:r>
              <a:rPr lang="el-GR" sz="2000" dirty="0" err="1"/>
              <a:t>Καυταντζόγλου</a:t>
            </a:r>
            <a:r>
              <a:rPr lang="el-GR" sz="2000" dirty="0"/>
              <a:t>. </a:t>
            </a:r>
          </a:p>
          <a:p>
            <a:pPr algn="just"/>
            <a:r>
              <a:rPr lang="el-GR" sz="2000" dirty="0"/>
              <a:t>Το 1873 ονομάστηκε "Εθνικό Μετσόβιο Πολυτεχνείο" προς τιμή των μεγάλων ευεργετών Γεωργίου Αβέρωφ, Νικολάου </a:t>
            </a:r>
            <a:r>
              <a:rPr lang="el-GR" sz="2000" dirty="0" err="1"/>
              <a:t>Στουρνάρη</a:t>
            </a:r>
            <a:r>
              <a:rPr lang="el-GR" sz="2000" dirty="0"/>
              <a:t>, Ελένης Τοσίτσα, των οποίων η γενέτειρα ήταν το Μέτσοβο. </a:t>
            </a:r>
          </a:p>
          <a:p>
            <a:pPr algn="just"/>
            <a:r>
              <a:rPr lang="el-GR" sz="2000" dirty="0"/>
              <a:t>Στο ιστορικό συγκρότημα της οδού Πατησίων φιλοξενούνται σήμερα η </a:t>
            </a:r>
            <a:r>
              <a:rPr lang="el-GR" sz="2000" i="1" dirty="0"/>
              <a:t>Σχολή Αρχιτεκτόνων Μηχανικών,</a:t>
            </a:r>
            <a:r>
              <a:rPr lang="el-GR" sz="2000" dirty="0"/>
              <a:t> οι ιστορικές αίθουσες της Πρυτανείας μεταξύ των οποίων το Γραφείο Πρύτανη, η Αίθουσα της Συγκλήτου και εκθεσιακοί χώροι.</a:t>
            </a:r>
          </a:p>
          <a:p>
            <a:endParaRPr lang="el-GR" dirty="0"/>
          </a:p>
          <a:p>
            <a:endParaRPr lang="el-GR" dirty="0"/>
          </a:p>
        </p:txBody>
      </p:sp>
      <p:pic>
        <p:nvPicPr>
          <p:cNvPr id="23554" name="Picture 2" descr="Το πολύπαθο κτίριο Γκίνη γυρίζει ιστορική σελίδα | Η ΚΑΘΗΜΕΡΙΝΗ">
            <a:extLst>
              <a:ext uri="{FF2B5EF4-FFF2-40B4-BE49-F238E27FC236}">
                <a16:creationId xmlns:a16="http://schemas.microsoft.com/office/drawing/2014/main" id="{74EEBD37-9C3D-9AAE-8EE8-430657BCF7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9450" y="1612899"/>
            <a:ext cx="2705100" cy="1685925"/>
          </a:xfrm>
          <a:prstGeom prst="rect">
            <a:avLst/>
          </a:prstGeom>
          <a:noFill/>
          <a:extLst>
            <a:ext uri="{909E8E84-426E-40DD-AFC4-6F175D3DCCD1}">
              <a14:hiddenFill xmlns:a14="http://schemas.microsoft.com/office/drawing/2010/main">
                <a:solidFill>
                  <a:srgbClr val="FFFFFF"/>
                </a:solidFill>
              </a14:hiddenFill>
            </a:ext>
          </a:extLst>
        </p:spPr>
      </p:pic>
      <p:pic>
        <p:nvPicPr>
          <p:cNvPr id="6" name="Εικόνα 5">
            <a:extLst>
              <a:ext uri="{FF2B5EF4-FFF2-40B4-BE49-F238E27FC236}">
                <a16:creationId xmlns:a16="http://schemas.microsoft.com/office/drawing/2014/main" id="{A77BAA92-FC3E-C182-A748-5D468C990A88}"/>
              </a:ext>
            </a:extLst>
          </p:cNvPr>
          <p:cNvPicPr>
            <a:picLocks noChangeAspect="1"/>
          </p:cNvPicPr>
          <p:nvPr/>
        </p:nvPicPr>
        <p:blipFill>
          <a:blip r:embed="rId3"/>
          <a:stretch>
            <a:fillRect/>
          </a:stretch>
        </p:blipFill>
        <p:spPr>
          <a:xfrm>
            <a:off x="8418512" y="3559177"/>
            <a:ext cx="2466975" cy="1847850"/>
          </a:xfrm>
          <a:prstGeom prst="rect">
            <a:avLst/>
          </a:prstGeom>
        </p:spPr>
      </p:pic>
    </p:spTree>
    <p:extLst>
      <p:ext uri="{BB962C8B-B14F-4D97-AF65-F5344CB8AC3E}">
        <p14:creationId xmlns:p14="http://schemas.microsoft.com/office/powerpoint/2010/main" val="3458243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F3EE849-D895-333F-CF37-BB7422237288}"/>
              </a:ext>
            </a:extLst>
          </p:cNvPr>
          <p:cNvSpPr txBox="1">
            <a:spLocks/>
          </p:cNvSpPr>
          <p:nvPr/>
        </p:nvSpPr>
        <p:spPr>
          <a:xfrm>
            <a:off x="2847310" y="660401"/>
            <a:ext cx="6467511" cy="736320"/>
          </a:xfrm>
          <a:prstGeom prst="rect">
            <a:avLst/>
          </a:prstGeom>
        </p:spPr>
        <p:txBody>
          <a:bodyP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sz="4000" dirty="0"/>
              <a:t>Εθνικό Θέατρο</a:t>
            </a:r>
          </a:p>
        </p:txBody>
      </p:sp>
      <p:sp>
        <p:nvSpPr>
          <p:cNvPr id="4" name="TextBox 3">
            <a:extLst>
              <a:ext uri="{FF2B5EF4-FFF2-40B4-BE49-F238E27FC236}">
                <a16:creationId xmlns:a16="http://schemas.microsoft.com/office/drawing/2014/main" id="{62F3423A-B558-C538-7FEB-7FCC29430336}"/>
              </a:ext>
            </a:extLst>
          </p:cNvPr>
          <p:cNvSpPr txBox="1"/>
          <p:nvPr/>
        </p:nvSpPr>
        <p:spPr>
          <a:xfrm>
            <a:off x="842945" y="2401887"/>
            <a:ext cx="6096000" cy="2462213"/>
          </a:xfrm>
          <a:prstGeom prst="rect">
            <a:avLst/>
          </a:prstGeom>
          <a:noFill/>
        </p:spPr>
        <p:txBody>
          <a:bodyPr wrap="square">
            <a:spAutoFit/>
          </a:bodyPr>
          <a:lstStyle/>
          <a:p>
            <a:pPr algn="just"/>
            <a:r>
              <a:rPr lang="el-GR" sz="2200" dirty="0"/>
              <a:t>Το Εθνικό Θέατρο άρχισε να χτίζεται ως Βασιλικό Θέατρο (Ελλάδα) το 1891 χάρη σε δωρεά που έγινε στον Γεώργιο Α΄.</a:t>
            </a:r>
          </a:p>
          <a:p>
            <a:pPr algn="just"/>
            <a:r>
              <a:rPr lang="el-GR" sz="2200" dirty="0">
                <a:effectLst/>
                <a:latin typeface="Aptos" panose="020B0004020202020204" pitchFamily="34" charset="0"/>
                <a:ea typeface="Aptos" panose="020B0004020202020204" pitchFamily="34" charset="0"/>
                <a:cs typeface="Times New Roman" panose="02020603050405020304" pitchFamily="18" charset="0"/>
              </a:rPr>
              <a:t> </a:t>
            </a:r>
            <a:r>
              <a:rPr lang="el-GR" sz="2200" dirty="0"/>
              <a:t>Ο Γερμανός αρχιτέκτονας του κτηρίου Ερνέστος Τσίλλερ, εμπνεόμενος από τον αναγεννησιακό ρυθμό, σχεδίασε την πρόσοψη έχοντας ως πρότυπο τη βιβλιοθήκη του Αδριανού. </a:t>
            </a:r>
          </a:p>
        </p:txBody>
      </p:sp>
      <p:pic>
        <p:nvPicPr>
          <p:cNvPr id="12290" name="Picture 2" descr="Ταυτότητα - Εθνικό Θέατρο - Εθνικό Θέατρο">
            <a:extLst>
              <a:ext uri="{FF2B5EF4-FFF2-40B4-BE49-F238E27FC236}">
                <a16:creationId xmlns:a16="http://schemas.microsoft.com/office/drawing/2014/main" id="{95F2D588-D341-F2CA-716B-C6005BEE23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5248" y="2278063"/>
            <a:ext cx="3886121" cy="2586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0820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D5C0BD8-A436-8108-1139-9FD65BEB3885}"/>
              </a:ext>
            </a:extLst>
          </p:cNvPr>
          <p:cNvSpPr txBox="1">
            <a:spLocks/>
          </p:cNvSpPr>
          <p:nvPr/>
        </p:nvSpPr>
        <p:spPr>
          <a:xfrm>
            <a:off x="2847310" y="660401"/>
            <a:ext cx="6467511" cy="736320"/>
          </a:xfrm>
          <a:prstGeom prst="rect">
            <a:avLst/>
          </a:prstGeom>
        </p:spPr>
        <p:txBody>
          <a:bodyP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sz="4000" dirty="0"/>
              <a:t>Μέγαρο Συγγρού</a:t>
            </a:r>
          </a:p>
        </p:txBody>
      </p:sp>
      <p:sp>
        <p:nvSpPr>
          <p:cNvPr id="4" name="TextBox 3">
            <a:extLst>
              <a:ext uri="{FF2B5EF4-FFF2-40B4-BE49-F238E27FC236}">
                <a16:creationId xmlns:a16="http://schemas.microsoft.com/office/drawing/2014/main" id="{F4C2793A-B505-94FB-7EAC-4F9DA4214FE0}"/>
              </a:ext>
            </a:extLst>
          </p:cNvPr>
          <p:cNvSpPr txBox="1"/>
          <p:nvPr/>
        </p:nvSpPr>
        <p:spPr>
          <a:xfrm>
            <a:off x="947895" y="2163467"/>
            <a:ext cx="6096000" cy="3170099"/>
          </a:xfrm>
          <a:prstGeom prst="rect">
            <a:avLst/>
          </a:prstGeom>
          <a:noFill/>
        </p:spPr>
        <p:txBody>
          <a:bodyPr wrap="square">
            <a:spAutoFit/>
          </a:bodyPr>
          <a:lstStyle/>
          <a:p>
            <a:pPr algn="just"/>
            <a:r>
              <a:rPr lang="el-GR" sz="2000" dirty="0"/>
              <a:t>Το νεοκλασικό κτήριο, που βρίσκεται επί της Λ. Βασιλίσσης Σοφίας αριθ. 5, σχεδιάστηκε από τον Τσίλλερ για λογαριασμό του επιχειρηματία Ανδρέα Συγγρού και χτίστηκε το 1873.</a:t>
            </a:r>
          </a:p>
          <a:p>
            <a:pPr algn="just"/>
            <a:r>
              <a:rPr lang="el-GR" sz="2000" dirty="0"/>
              <a:t>Μετά τον θάνατο και της συζύγου του ιδιοκτήτη, Ιφιγένειας Μαυροκορδάτου-Συγγρού(1921), το μέγαρο κληροδοτήθηκε στο Ελληνικό Δημόσιο "ίνα </a:t>
            </a:r>
            <a:r>
              <a:rPr lang="el-GR" sz="2000" dirty="0" err="1"/>
              <a:t>χρησιμεύη</a:t>
            </a:r>
            <a:r>
              <a:rPr lang="el-GR" sz="2000" dirty="0"/>
              <a:t> διαρκώς ως κατάστημα του </a:t>
            </a:r>
            <a:r>
              <a:rPr lang="el-GR" sz="2000" b="1" dirty="0"/>
              <a:t>Υπουργείου Εξωτερικών</a:t>
            </a:r>
            <a:r>
              <a:rPr lang="el-GR" sz="2000" dirty="0"/>
              <a:t>". </a:t>
            </a:r>
          </a:p>
          <a:p>
            <a:pPr algn="just"/>
            <a:r>
              <a:rPr lang="el-GR" sz="2000" dirty="0"/>
              <a:t>To κτήριο κηρύχθηκε προστατευόμενο έργο τέχνης από το Υπουργείο Πολιτισμού το 1976.</a:t>
            </a:r>
          </a:p>
        </p:txBody>
      </p:sp>
      <p:pic>
        <p:nvPicPr>
          <p:cNvPr id="6" name="Εικόνα 5">
            <a:extLst>
              <a:ext uri="{FF2B5EF4-FFF2-40B4-BE49-F238E27FC236}">
                <a16:creationId xmlns:a16="http://schemas.microsoft.com/office/drawing/2014/main" id="{22B134BC-5C3A-294B-57C1-871774D73A24}"/>
              </a:ext>
            </a:extLst>
          </p:cNvPr>
          <p:cNvPicPr>
            <a:picLocks noChangeAspect="1"/>
          </p:cNvPicPr>
          <p:nvPr/>
        </p:nvPicPr>
        <p:blipFill>
          <a:blip r:embed="rId2"/>
          <a:stretch>
            <a:fillRect/>
          </a:stretch>
        </p:blipFill>
        <p:spPr>
          <a:xfrm>
            <a:off x="7864833" y="1396721"/>
            <a:ext cx="2959713" cy="2213865"/>
          </a:xfrm>
          <a:prstGeom prst="rect">
            <a:avLst/>
          </a:prstGeom>
        </p:spPr>
      </p:pic>
      <p:pic>
        <p:nvPicPr>
          <p:cNvPr id="7" name="Εικόνα 6">
            <a:extLst>
              <a:ext uri="{FF2B5EF4-FFF2-40B4-BE49-F238E27FC236}">
                <a16:creationId xmlns:a16="http://schemas.microsoft.com/office/drawing/2014/main" id="{A62E7514-86D2-1755-4CA9-503B8AB9012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64833" y="3748517"/>
            <a:ext cx="2976969" cy="2093484"/>
          </a:xfrm>
          <a:prstGeom prst="rect">
            <a:avLst/>
          </a:prstGeom>
          <a:noFill/>
          <a:ln>
            <a:noFill/>
          </a:ln>
        </p:spPr>
      </p:pic>
    </p:spTree>
    <p:extLst>
      <p:ext uri="{BB962C8B-B14F-4D97-AF65-F5344CB8AC3E}">
        <p14:creationId xmlns:p14="http://schemas.microsoft.com/office/powerpoint/2010/main" val="1843086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D833D71-BC2B-AA25-F6CB-41945DAE7AE8}"/>
              </a:ext>
            </a:extLst>
          </p:cNvPr>
          <p:cNvSpPr txBox="1">
            <a:spLocks/>
          </p:cNvSpPr>
          <p:nvPr/>
        </p:nvSpPr>
        <p:spPr>
          <a:xfrm>
            <a:off x="2847310" y="660401"/>
            <a:ext cx="6467511" cy="736320"/>
          </a:xfrm>
          <a:prstGeom prst="rect">
            <a:avLst/>
          </a:prstGeom>
        </p:spPr>
        <p:txBody>
          <a:bodyP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sz="4000" dirty="0"/>
              <a:t>Εθνική Τράπεζα της Ελλάδος</a:t>
            </a:r>
          </a:p>
        </p:txBody>
      </p:sp>
      <p:sp>
        <p:nvSpPr>
          <p:cNvPr id="4" name="TextBox 3">
            <a:extLst>
              <a:ext uri="{FF2B5EF4-FFF2-40B4-BE49-F238E27FC236}">
                <a16:creationId xmlns:a16="http://schemas.microsoft.com/office/drawing/2014/main" id="{18B83137-2562-D5E2-1C00-1EE8638670C6}"/>
              </a:ext>
            </a:extLst>
          </p:cNvPr>
          <p:cNvSpPr txBox="1"/>
          <p:nvPr/>
        </p:nvSpPr>
        <p:spPr>
          <a:xfrm>
            <a:off x="592852" y="1977929"/>
            <a:ext cx="6601768" cy="4070153"/>
          </a:xfrm>
          <a:prstGeom prst="rect">
            <a:avLst/>
          </a:prstGeom>
          <a:noFill/>
        </p:spPr>
        <p:txBody>
          <a:bodyPr wrap="square">
            <a:spAutoFit/>
          </a:bodyPr>
          <a:lstStyle/>
          <a:p>
            <a:pPr algn="just">
              <a:lnSpc>
                <a:spcPct val="115000"/>
              </a:lnSpc>
              <a:spcAft>
                <a:spcPts val="800"/>
              </a:spcAft>
              <a:buNone/>
            </a:pPr>
            <a:r>
              <a:rPr lang="el-GR" sz="2200" dirty="0"/>
              <a:t>Το κεντρικό κτήριο της Εθνικής Τράπεζας της Ελλάδος βρίσκεται στην οδό Αιόλου, απέναντι από το Δημαρχείο, στην πλατεία Κοτζιά. </a:t>
            </a:r>
          </a:p>
          <a:p>
            <a:pPr algn="just">
              <a:lnSpc>
                <a:spcPct val="115000"/>
              </a:lnSpc>
              <a:spcAft>
                <a:spcPts val="800"/>
              </a:spcAft>
              <a:buNone/>
            </a:pPr>
            <a:r>
              <a:rPr lang="el-GR" sz="2200" dirty="0"/>
              <a:t>Το οικοδόμημα, κατά τον 19ο αιώνα ήταν όχι ένα αλλά δύο διαφορετικά κτήρια: το ξενοδοχείο «Αγγλία» του Φραγκίσκου </a:t>
            </a:r>
            <a:r>
              <a:rPr lang="el-GR" sz="2200" dirty="0" err="1"/>
              <a:t>Φεράλδη</a:t>
            </a:r>
            <a:r>
              <a:rPr lang="el-GR" sz="2200" dirty="0"/>
              <a:t>, που αγοράστηκε από την τράπεζα τη δεκαετία του 1850, και η αριστοκρατική οικία </a:t>
            </a:r>
            <a:r>
              <a:rPr lang="el-GR" sz="2200" dirty="0" err="1"/>
              <a:t>Δομνάδου</a:t>
            </a:r>
            <a:r>
              <a:rPr lang="el-GR" sz="2200" dirty="0"/>
              <a:t>, που αγοράστηκε το 1845 από τον Γεώργιο Σταύρου, που το μετέτρεψε στο πρώτο κατάστημα της Εθνικής Τράπεζας στην Αθήνα.</a:t>
            </a:r>
          </a:p>
        </p:txBody>
      </p:sp>
      <p:pic>
        <p:nvPicPr>
          <p:cNvPr id="14338" name="Picture 2" descr="Κεντρικό κτίριο Εθνικής Τράπεζας | Athens Attica">
            <a:extLst>
              <a:ext uri="{FF2B5EF4-FFF2-40B4-BE49-F238E27FC236}">
                <a16:creationId xmlns:a16="http://schemas.microsoft.com/office/drawing/2014/main" id="{52352B87-F49E-578C-78B0-CD1978B4A6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01" y="2481210"/>
            <a:ext cx="3833699" cy="2411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727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a:extLst>
              <a:ext uri="{FF2B5EF4-FFF2-40B4-BE49-F238E27FC236}">
                <a16:creationId xmlns:a16="http://schemas.microsoft.com/office/drawing/2014/main" id="{250FE381-0802-5432-C629-7C0B8548A650}"/>
              </a:ext>
            </a:extLst>
          </p:cNvPr>
          <p:cNvSpPr txBox="1">
            <a:spLocks/>
          </p:cNvSpPr>
          <p:nvPr/>
        </p:nvSpPr>
        <p:spPr>
          <a:xfrm>
            <a:off x="954593" y="660401"/>
            <a:ext cx="10138787" cy="716223"/>
          </a:xfrm>
          <a:prstGeom prst="rect">
            <a:avLst/>
          </a:prstGeom>
        </p:spPr>
        <p:txBody>
          <a:bodyP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sz="3600" dirty="0"/>
              <a:t>Οικία </a:t>
            </a:r>
            <a:r>
              <a:rPr lang="el-GR" sz="3600" dirty="0" err="1"/>
              <a:t>Σλήμαν</a:t>
            </a:r>
            <a:r>
              <a:rPr lang="el-GR" sz="3600" dirty="0"/>
              <a:t>-Ιλίου Μέλαθρον/Νομισματικό Μουσείο</a:t>
            </a:r>
          </a:p>
        </p:txBody>
      </p:sp>
      <p:sp>
        <p:nvSpPr>
          <p:cNvPr id="6" name="TextBox 5">
            <a:extLst>
              <a:ext uri="{FF2B5EF4-FFF2-40B4-BE49-F238E27FC236}">
                <a16:creationId xmlns:a16="http://schemas.microsoft.com/office/drawing/2014/main" id="{5C7F145D-7234-9BA6-4C93-615503706623}"/>
              </a:ext>
            </a:extLst>
          </p:cNvPr>
          <p:cNvSpPr txBox="1"/>
          <p:nvPr/>
        </p:nvSpPr>
        <p:spPr>
          <a:xfrm>
            <a:off x="954593" y="2104118"/>
            <a:ext cx="6094324" cy="2842125"/>
          </a:xfrm>
          <a:prstGeom prst="rect">
            <a:avLst/>
          </a:prstGeom>
          <a:noFill/>
        </p:spPr>
        <p:txBody>
          <a:bodyPr wrap="square">
            <a:spAutoFit/>
          </a:bodyPr>
          <a:lstStyle/>
          <a:p>
            <a:pPr algn="just">
              <a:lnSpc>
                <a:spcPts val="2250"/>
              </a:lnSpc>
              <a:spcAft>
                <a:spcPts val="1500"/>
              </a:spcAft>
              <a:buNone/>
            </a:pPr>
            <a:r>
              <a:rPr lang="el-GR" sz="2200" dirty="0"/>
              <a:t>Ο </a:t>
            </a:r>
            <a:r>
              <a:rPr lang="el-GR" sz="2200" dirty="0" err="1"/>
              <a:t>Ερν</a:t>
            </a:r>
            <a:r>
              <a:rPr lang="el-GR" sz="2200" dirty="0"/>
              <a:t>. Τσίλλερ σχεδίασε την οικία του ερευνητή, που ανακάλυψε το θησαυρό της αρχαίας Τροίας, Ερρίκου </a:t>
            </a:r>
            <a:r>
              <a:rPr lang="el-GR" sz="2200" dirty="0" err="1"/>
              <a:t>Σλήμαν</a:t>
            </a:r>
            <a:r>
              <a:rPr lang="el-GR" sz="2200" dirty="0"/>
              <a:t>, το 1878 στην οδό Πανεπιστημίου. </a:t>
            </a:r>
          </a:p>
          <a:p>
            <a:pPr algn="just">
              <a:lnSpc>
                <a:spcPts val="2250"/>
              </a:lnSpc>
              <a:spcAft>
                <a:spcPts val="1500"/>
              </a:spcAft>
              <a:buNone/>
            </a:pPr>
            <a:r>
              <a:rPr lang="el-GR" sz="2200" dirty="0"/>
              <a:t>Η κατασκευή του κτηρίου ολοκληρώθηκε το 1881 και αποτέλεσε μία από τις πιο εντυπωσιακές κατοικίες της περιόδου.</a:t>
            </a:r>
          </a:p>
          <a:p>
            <a:pPr algn="just">
              <a:lnSpc>
                <a:spcPts val="2250"/>
              </a:lnSpc>
              <a:spcAft>
                <a:spcPts val="1500"/>
              </a:spcAft>
              <a:buNone/>
            </a:pPr>
            <a:r>
              <a:rPr lang="el-GR" sz="2200" dirty="0"/>
              <a:t>Σήμερα στο Ιλίου Μέλαθρον στεγάζεται το Νομισματικό Μουσείο Αθηνών.</a:t>
            </a:r>
          </a:p>
        </p:txBody>
      </p:sp>
      <p:pic>
        <p:nvPicPr>
          <p:cNvPr id="20482" name="Picture 2" descr="Νομισματικό Μουσείο - Museum Finder">
            <a:extLst>
              <a:ext uri="{FF2B5EF4-FFF2-40B4-BE49-F238E27FC236}">
                <a16:creationId xmlns:a16="http://schemas.microsoft.com/office/drawing/2014/main" id="{0E006A3F-6FEF-3142-60E1-DD768B1B4A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8107" y="2007937"/>
            <a:ext cx="4267355" cy="284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041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9042950-3960-22FF-D579-8A6104E101A7}"/>
              </a:ext>
            </a:extLst>
          </p:cNvPr>
          <p:cNvSpPr>
            <a:spLocks noGrp="1"/>
          </p:cNvSpPr>
          <p:nvPr>
            <p:ph type="title"/>
          </p:nvPr>
        </p:nvSpPr>
        <p:spPr>
          <a:xfrm>
            <a:off x="1298448" y="743579"/>
            <a:ext cx="9598150" cy="743578"/>
          </a:xfrm>
        </p:spPr>
        <p:txBody>
          <a:bodyPr>
            <a:normAutofit fontScale="90000"/>
          </a:bodyPr>
          <a:lstStyle/>
          <a:p>
            <a:r>
              <a:rPr lang="el-GR" dirty="0"/>
              <a:t>Η Αθήνα την εποχή του Όθωνα</a:t>
            </a:r>
          </a:p>
        </p:txBody>
      </p:sp>
      <p:sp>
        <p:nvSpPr>
          <p:cNvPr id="3" name="Θέση περιεχομένου 2">
            <a:extLst>
              <a:ext uri="{FF2B5EF4-FFF2-40B4-BE49-F238E27FC236}">
                <a16:creationId xmlns:a16="http://schemas.microsoft.com/office/drawing/2014/main" id="{1CF3BD54-A5CF-540B-F937-D39269C93A61}"/>
              </a:ext>
            </a:extLst>
          </p:cNvPr>
          <p:cNvSpPr>
            <a:spLocks noGrp="1"/>
          </p:cNvSpPr>
          <p:nvPr>
            <p:ph sz="half" idx="1"/>
          </p:nvPr>
        </p:nvSpPr>
        <p:spPr>
          <a:xfrm>
            <a:off x="1446963" y="2522137"/>
            <a:ext cx="4883499" cy="3257876"/>
          </a:xfrm>
        </p:spPr>
        <p:txBody>
          <a:bodyPr>
            <a:normAutofit fontScale="92500" lnSpcReduction="10000"/>
          </a:bodyPr>
          <a:lstStyle/>
          <a:p>
            <a:pPr marL="0" indent="0" algn="just">
              <a:buNone/>
            </a:pPr>
            <a:r>
              <a:rPr lang="el-GR" dirty="0"/>
              <a:t>Η Αθήνα κατά την οθωνική περίοδο (1834-1862) μεταμορφώθηκε από μια ερειπωμένη πόλη των 4-5 χιλιάδων κατοίκων σε μια μικρή ευρωπαϊκή πρωτεύουσα με </a:t>
            </a:r>
            <a:r>
              <a:rPr lang="el-GR" b="1" dirty="0"/>
              <a:t>νεοκλασικά μνημεία</a:t>
            </a:r>
            <a:r>
              <a:rPr lang="el-GR" dirty="0"/>
              <a:t> και </a:t>
            </a:r>
            <a:r>
              <a:rPr lang="el-GR" b="1" dirty="0"/>
              <a:t>πληθυσμό που δεκαπλασιάστηκε</a:t>
            </a:r>
            <a:r>
              <a:rPr lang="el-GR" dirty="0"/>
              <a:t>.</a:t>
            </a:r>
          </a:p>
          <a:p>
            <a:pPr marL="0" indent="0" algn="just">
              <a:buNone/>
            </a:pPr>
            <a:r>
              <a:rPr lang="el-GR" dirty="0"/>
              <a:t> Υπό την επιρροή του Όθωνα και της Αμαλίας, η πόλη απέκτησε ρυμοτομικό σχέδιο, δημόσιους κήπους και κτήρια που κοσμούν μέχρι σήμερα την Πρωτεύουσα.</a:t>
            </a:r>
          </a:p>
        </p:txBody>
      </p:sp>
      <p:pic>
        <p:nvPicPr>
          <p:cNvPr id="1026" name="Picture 2" descr="1834: Η Αθήνα ανακηρύσσεται από τον Όθωνα, πρωτεύουσα του Ελληνικού Κράτους  - Newsbomb">
            <a:extLst>
              <a:ext uri="{FF2B5EF4-FFF2-40B4-BE49-F238E27FC236}">
                <a16:creationId xmlns:a16="http://schemas.microsoft.com/office/drawing/2014/main" id="{166699BF-67A6-7796-7752-711733D80A38}"/>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757720" y="2522137"/>
            <a:ext cx="4138878" cy="3104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46583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411988-AEEF-828A-7D95-AF6876D6204E}"/>
              </a:ext>
            </a:extLst>
          </p:cNvPr>
          <p:cNvSpPr txBox="1"/>
          <p:nvPr/>
        </p:nvSpPr>
        <p:spPr>
          <a:xfrm>
            <a:off x="777073" y="1688351"/>
            <a:ext cx="6096000" cy="4214295"/>
          </a:xfrm>
          <a:prstGeom prst="rect">
            <a:avLst/>
          </a:prstGeom>
          <a:noFill/>
        </p:spPr>
        <p:txBody>
          <a:bodyPr wrap="square">
            <a:spAutoFit/>
          </a:bodyPr>
          <a:lstStyle/>
          <a:p>
            <a:pPr algn="just">
              <a:lnSpc>
                <a:spcPts val="2250"/>
              </a:lnSpc>
              <a:spcAft>
                <a:spcPts val="1500"/>
              </a:spcAft>
              <a:buNone/>
            </a:pPr>
            <a:r>
              <a:rPr lang="el-GR" sz="2200" dirty="0"/>
              <a:t>Το Μέγαρο Σταθάτου αποτελεί ένα από τα σημαντικότερα δείγματα νεοκλασικής αρχιτεκτονικής της Αθήνας.</a:t>
            </a:r>
          </a:p>
          <a:p>
            <a:pPr algn="just">
              <a:lnSpc>
                <a:spcPts val="2250"/>
              </a:lnSpc>
              <a:spcAft>
                <a:spcPts val="1500"/>
              </a:spcAft>
              <a:buNone/>
            </a:pPr>
            <a:r>
              <a:rPr lang="el-GR" sz="2200" dirty="0"/>
              <a:t>Χτίστηκε το 1895 ως κατοικία του Αθηναϊκού ζεύγους, </a:t>
            </a:r>
            <a:r>
              <a:rPr lang="el-GR" sz="2200" dirty="0" err="1"/>
              <a:t>Όθωνος</a:t>
            </a:r>
            <a:r>
              <a:rPr lang="el-GR" sz="2200" dirty="0"/>
              <a:t> και Αθηνάς Σταθάτου, στη συμβολή των οδών Βασιλίσσης Σοφίας και Ηροδότου.</a:t>
            </a:r>
          </a:p>
          <a:p>
            <a:pPr algn="just">
              <a:lnSpc>
                <a:spcPts val="2250"/>
              </a:lnSpc>
              <a:spcAft>
                <a:spcPts val="1500"/>
              </a:spcAft>
              <a:buNone/>
            </a:pPr>
            <a:r>
              <a:rPr lang="el-GR" sz="2200" dirty="0"/>
              <a:t>Το οικοδόμημα από το 1937, μετά τον θάνατο της Αθηνάς Σταθάτου, χρησιμοποιήθηκε ως πρεσβεία, ως Στρατιωτική Λέσχη και ως ξενώνας Βασιλέων και Αρχηγών χωρών.</a:t>
            </a:r>
          </a:p>
          <a:p>
            <a:pPr algn="just">
              <a:lnSpc>
                <a:spcPts val="2250"/>
              </a:lnSpc>
              <a:spcAft>
                <a:spcPts val="1500"/>
              </a:spcAft>
            </a:pPr>
            <a:r>
              <a:rPr lang="el-GR" sz="2200" dirty="0"/>
              <a:t>Από το 1986 στεγάζεται το Μουσείο Κυκλαδικής τέχνης. </a:t>
            </a:r>
          </a:p>
        </p:txBody>
      </p:sp>
      <p:sp>
        <p:nvSpPr>
          <p:cNvPr id="4" name="Τίτλος 1">
            <a:extLst>
              <a:ext uri="{FF2B5EF4-FFF2-40B4-BE49-F238E27FC236}">
                <a16:creationId xmlns:a16="http://schemas.microsoft.com/office/drawing/2014/main" id="{709E4917-2770-96B2-FD7D-49E45C074CB0}"/>
              </a:ext>
            </a:extLst>
          </p:cNvPr>
          <p:cNvSpPr txBox="1">
            <a:spLocks/>
          </p:cNvSpPr>
          <p:nvPr/>
        </p:nvSpPr>
        <p:spPr>
          <a:xfrm>
            <a:off x="954593" y="660401"/>
            <a:ext cx="10138787" cy="716223"/>
          </a:xfrm>
          <a:prstGeom prst="rect">
            <a:avLst/>
          </a:prstGeom>
        </p:spPr>
        <p:txBody>
          <a:bodyP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sz="3600" dirty="0"/>
              <a:t>Μέγαρο Σταθάτου/ Μουσείο Κυκλαδικής Τέχνης</a:t>
            </a:r>
          </a:p>
        </p:txBody>
      </p:sp>
      <p:pic>
        <p:nvPicPr>
          <p:cNvPr id="21506" name="Picture 2" descr="4: Το Μουσείο Κυκλαδικής Τέχνης - Athens Sightseeing Tours with Athens  Happy Train">
            <a:extLst>
              <a:ext uri="{FF2B5EF4-FFF2-40B4-BE49-F238E27FC236}">
                <a16:creationId xmlns:a16="http://schemas.microsoft.com/office/drawing/2014/main" id="{74B959E3-36E1-9C73-A59B-DDA910348C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6175" y="2171701"/>
            <a:ext cx="4424950" cy="295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3227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35A2A4-BA45-6DDD-2968-396812CFF487}"/>
              </a:ext>
            </a:extLst>
          </p:cNvPr>
          <p:cNvSpPr txBox="1"/>
          <p:nvPr/>
        </p:nvSpPr>
        <p:spPr>
          <a:xfrm>
            <a:off x="2886389" y="630067"/>
            <a:ext cx="6094324" cy="584775"/>
          </a:xfrm>
          <a:prstGeom prst="rect">
            <a:avLst/>
          </a:prstGeom>
          <a:noFill/>
        </p:spPr>
        <p:txBody>
          <a:bodyPr wrap="square">
            <a:spAutoFit/>
          </a:bodyPr>
          <a:lstStyle/>
          <a:p>
            <a:pPr algn="ctr"/>
            <a:r>
              <a:rPr lang="el-GR" sz="3200" dirty="0"/>
              <a:t>ΠΗΓΕΣ ΠΛΗΡΟΦΟΡΗΣΗΣ:</a:t>
            </a:r>
          </a:p>
        </p:txBody>
      </p:sp>
      <p:sp>
        <p:nvSpPr>
          <p:cNvPr id="4" name="Θέση κειμένου 3">
            <a:extLst>
              <a:ext uri="{FF2B5EF4-FFF2-40B4-BE49-F238E27FC236}">
                <a16:creationId xmlns:a16="http://schemas.microsoft.com/office/drawing/2014/main" id="{4FB58D95-9E26-EE95-16E4-6F0B1224023C}"/>
              </a:ext>
            </a:extLst>
          </p:cNvPr>
          <p:cNvSpPr txBox="1">
            <a:spLocks/>
          </p:cNvSpPr>
          <p:nvPr/>
        </p:nvSpPr>
        <p:spPr>
          <a:xfrm>
            <a:off x="1181532" y="1770076"/>
            <a:ext cx="7017923" cy="3967424"/>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gn="just">
              <a:buFontTx/>
              <a:buChar char="-"/>
            </a:pPr>
            <a:endParaRPr lang="el-GR" sz="1600" dirty="0"/>
          </a:p>
          <a:p>
            <a:pPr algn="just">
              <a:buFontTx/>
              <a:buChar char="-"/>
            </a:pPr>
            <a:endParaRPr lang="el-GR" sz="1600" dirty="0"/>
          </a:p>
          <a:p>
            <a:pPr algn="just">
              <a:buFontTx/>
              <a:buChar char="-"/>
            </a:pPr>
            <a:endParaRPr lang="el-GR" sz="1600" dirty="0"/>
          </a:p>
          <a:p>
            <a:pPr algn="just">
              <a:buFontTx/>
              <a:buChar char="-"/>
            </a:pPr>
            <a:endParaRPr lang="el-GR" sz="1600" dirty="0"/>
          </a:p>
          <a:p>
            <a:pPr algn="just">
              <a:buFontTx/>
              <a:buChar char="-"/>
            </a:pPr>
            <a:endParaRPr lang="el-GR" sz="1600" dirty="0"/>
          </a:p>
          <a:p>
            <a:pPr>
              <a:buFontTx/>
              <a:buChar char="-"/>
            </a:pPr>
            <a:endParaRPr lang="el-GR" sz="1600" dirty="0"/>
          </a:p>
          <a:p>
            <a:pPr>
              <a:buFontTx/>
              <a:buChar char="-"/>
            </a:pPr>
            <a:endParaRPr lang="el-GR" sz="1600" dirty="0"/>
          </a:p>
          <a:p>
            <a:pPr>
              <a:buFontTx/>
              <a:buChar char="-"/>
            </a:pPr>
            <a:endParaRPr lang="en-US" sz="1600" dirty="0"/>
          </a:p>
          <a:p>
            <a:endParaRPr lang="el-GR" sz="1600" dirty="0"/>
          </a:p>
          <a:p>
            <a:endParaRPr lang="en-US" sz="1600" dirty="0"/>
          </a:p>
        </p:txBody>
      </p:sp>
      <p:sp>
        <p:nvSpPr>
          <p:cNvPr id="8" name="TextBox 7">
            <a:extLst>
              <a:ext uri="{FF2B5EF4-FFF2-40B4-BE49-F238E27FC236}">
                <a16:creationId xmlns:a16="http://schemas.microsoft.com/office/drawing/2014/main" id="{6D130E89-447D-009A-F4BD-175063294214}"/>
              </a:ext>
            </a:extLst>
          </p:cNvPr>
          <p:cNvSpPr txBox="1"/>
          <p:nvPr/>
        </p:nvSpPr>
        <p:spPr>
          <a:xfrm>
            <a:off x="1101144" y="1399920"/>
            <a:ext cx="8203629" cy="5383012"/>
          </a:xfrm>
          <a:prstGeom prst="rect">
            <a:avLst/>
          </a:prstGeom>
          <a:noFill/>
        </p:spPr>
        <p:txBody>
          <a:bodyPr wrap="square">
            <a:spAutoFit/>
          </a:bodyPr>
          <a:lstStyle/>
          <a:p>
            <a:pPr>
              <a:lnSpc>
                <a:spcPct val="115000"/>
              </a:lnSpc>
              <a:spcAft>
                <a:spcPts val="800"/>
              </a:spcAft>
            </a:pPr>
            <a:r>
              <a:rPr lang="el-GR" sz="1100" dirty="0"/>
              <a:t>https://www.hellenicparliament.gr/Vouli-ton-Ellinon/ToKtirio/Istoria-Ktiriou/</a:t>
            </a:r>
            <a:endParaRPr lang="el-GR" sz="11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endParaRPr>
          </a:p>
          <a:p>
            <a:pPr>
              <a:lnSpc>
                <a:spcPct val="115000"/>
              </a:lnSpc>
              <a:spcAft>
                <a:spcPts val="800"/>
              </a:spcAft>
              <a:buNone/>
            </a:pPr>
            <a:r>
              <a:rPr lang="el-GR" sz="1100" dirty="0">
                <a:hlinkClick r:id="rId3">
                  <a:extLst>
                    <a:ext uri="{A12FA001-AC4F-418D-AE19-62706E023703}">
                      <ahyp:hlinkClr xmlns:ahyp="http://schemas.microsoft.com/office/drawing/2018/hyperlinkcolor" val="tx"/>
                    </a:ext>
                  </a:extLst>
                </a:hlinkClick>
              </a:rPr>
              <a:t>https://el.wikipedia.org/wiki/Εθνικό_και_Καποδιστριακό_Πανεπιστήμιο_Αθηνών</a:t>
            </a:r>
            <a:endParaRPr lang="el-GR" sz="1100" dirty="0"/>
          </a:p>
          <a:p>
            <a:pPr>
              <a:lnSpc>
                <a:spcPct val="115000"/>
              </a:lnSpc>
              <a:spcAft>
                <a:spcPts val="800"/>
              </a:spcAft>
              <a:buNone/>
            </a:pPr>
            <a:r>
              <a:rPr lang="el-GR" sz="1100" dirty="0">
                <a:hlinkClick r:id="rId4">
                  <a:extLst>
                    <a:ext uri="{A12FA001-AC4F-418D-AE19-62706E023703}">
                      <ahyp:hlinkClr xmlns:ahyp="http://schemas.microsoft.com/office/drawing/2018/hyperlinkcolor" val="tx"/>
                    </a:ext>
                  </a:extLst>
                </a:hlinkClick>
              </a:rPr>
              <a:t>https://el.wikipedia.org/wiki/Μητροπολιτικός_Ναός_Αθηνών</a:t>
            </a:r>
            <a:endParaRPr lang="el-GR" sz="1100" dirty="0"/>
          </a:p>
          <a:p>
            <a:pPr>
              <a:lnSpc>
                <a:spcPct val="115000"/>
              </a:lnSpc>
              <a:spcAft>
                <a:spcPts val="800"/>
              </a:spcAft>
              <a:buNone/>
            </a:pPr>
            <a:r>
              <a:rPr lang="el-GR" sz="1100" dirty="0">
                <a:hlinkClick r:id="rId5">
                  <a:extLst>
                    <a:ext uri="{A12FA001-AC4F-418D-AE19-62706E023703}">
                      <ahyp:hlinkClr xmlns:ahyp="http://schemas.microsoft.com/office/drawing/2018/hyperlinkcolor" val="tx"/>
                    </a:ext>
                  </a:extLst>
                </a:hlinkClick>
              </a:rPr>
              <a:t>https://el.wikipedia.org/wiki/Βυζαντινό_και_Χριστιανικό_Μουσείο</a:t>
            </a:r>
            <a:endParaRPr lang="el-GR" sz="1100" dirty="0"/>
          </a:p>
          <a:p>
            <a:pPr>
              <a:lnSpc>
                <a:spcPct val="115000"/>
              </a:lnSpc>
              <a:spcAft>
                <a:spcPts val="800"/>
              </a:spcAft>
              <a:buNone/>
            </a:pPr>
            <a:r>
              <a:rPr lang="el-GR" sz="1100" dirty="0">
                <a:hlinkClick r:id="rId6">
                  <a:extLst>
                    <a:ext uri="{A12FA001-AC4F-418D-AE19-62706E023703}">
                      <ahyp:hlinkClr xmlns:ahyp="http://schemas.microsoft.com/office/drawing/2018/hyperlinkcolor" val="tx"/>
                    </a:ext>
                  </a:extLst>
                </a:hlinkClick>
              </a:rPr>
              <a:t>https://el.wikipedia.org/wiki/Αγγλικανική_Εκκλησία_Αγίου_Παύλου_(Αθήνα)</a:t>
            </a:r>
            <a:endParaRPr lang="el-GR" sz="1100" dirty="0"/>
          </a:p>
          <a:p>
            <a:pPr>
              <a:lnSpc>
                <a:spcPct val="115000"/>
              </a:lnSpc>
              <a:spcAft>
                <a:spcPts val="800"/>
              </a:spcAft>
              <a:buNone/>
            </a:pPr>
            <a:r>
              <a:rPr lang="el-GR" sz="1100" dirty="0">
                <a:hlinkClick r:id="rId7">
                  <a:extLst>
                    <a:ext uri="{A12FA001-AC4F-418D-AE19-62706E023703}">
                      <ahyp:hlinkClr xmlns:ahyp="http://schemas.microsoft.com/office/drawing/2018/hyperlinkcolor" val="tx"/>
                    </a:ext>
                  </a:extLst>
                </a:hlinkClick>
              </a:rPr>
              <a:t>https://el.wikipedia.org/wiki/Οφθαλμιατρείο_Αθηνών</a:t>
            </a:r>
            <a:endParaRPr lang="el-GR" sz="1100" dirty="0"/>
          </a:p>
          <a:p>
            <a:pPr>
              <a:lnSpc>
                <a:spcPct val="115000"/>
              </a:lnSpc>
              <a:spcAft>
                <a:spcPts val="800"/>
              </a:spcAft>
              <a:buNone/>
            </a:pPr>
            <a:r>
              <a:rPr lang="el-GR" sz="1100" dirty="0">
                <a:hlinkClick r:id="rId8">
                  <a:extLst>
                    <a:ext uri="{A12FA001-AC4F-418D-AE19-62706E023703}">
                      <ahyp:hlinkClr xmlns:ahyp="http://schemas.microsoft.com/office/drawing/2018/hyperlinkcolor" val="tx"/>
                    </a:ext>
                  </a:extLst>
                </a:hlinkClick>
              </a:rPr>
              <a:t>https://el.wikipedia.org/wiki/Εθνικό_Θέατρο</a:t>
            </a:r>
            <a:endParaRPr lang="el-GR" sz="1100" dirty="0"/>
          </a:p>
          <a:p>
            <a:pPr>
              <a:lnSpc>
                <a:spcPct val="115000"/>
              </a:lnSpc>
              <a:spcAft>
                <a:spcPts val="800"/>
              </a:spcAft>
              <a:buNone/>
            </a:pPr>
            <a:r>
              <a:rPr lang="el-GR" sz="1100" dirty="0">
                <a:hlinkClick r:id="rId9">
                  <a:extLst>
                    <a:ext uri="{A12FA001-AC4F-418D-AE19-62706E023703}">
                      <ahyp:hlinkClr xmlns:ahyp="http://schemas.microsoft.com/office/drawing/2018/hyperlinkcolor" val="tx"/>
                    </a:ext>
                  </a:extLst>
                </a:hlinkClick>
              </a:rPr>
              <a:t>https://www.zappeion.gr/el/to-zappeion/zappeion-megaron.html</a:t>
            </a:r>
            <a:endParaRPr lang="el-GR" sz="1100" dirty="0"/>
          </a:p>
          <a:p>
            <a:pPr>
              <a:lnSpc>
                <a:spcPct val="115000"/>
              </a:lnSpc>
              <a:spcAft>
                <a:spcPts val="800"/>
              </a:spcAft>
              <a:buNone/>
            </a:pPr>
            <a:r>
              <a:rPr lang="el-GR" sz="1100" dirty="0">
                <a:hlinkClick r:id="rId10">
                  <a:extLst>
                    <a:ext uri="{A12FA001-AC4F-418D-AE19-62706E023703}">
                      <ahyp:hlinkClr xmlns:ahyp="http://schemas.microsoft.com/office/drawing/2018/hyperlinkcolor" val="tx"/>
                    </a:ext>
                  </a:extLst>
                </a:hlinkClick>
              </a:rPr>
              <a:t>https://el.wikipedia.org/Δημαρχείο_Αθηνών</a:t>
            </a:r>
            <a:endParaRPr lang="el-GR" sz="1100" dirty="0"/>
          </a:p>
          <a:p>
            <a:pPr>
              <a:lnSpc>
                <a:spcPct val="115000"/>
              </a:lnSpc>
              <a:spcAft>
                <a:spcPts val="800"/>
              </a:spcAft>
              <a:buNone/>
            </a:pPr>
            <a:r>
              <a:rPr lang="el-GR" sz="1100" dirty="0">
                <a:hlinkClick r:id="rId11">
                  <a:extLst>
                    <a:ext uri="{A12FA001-AC4F-418D-AE19-62706E023703}">
                      <ahyp:hlinkClr xmlns:ahyp="http://schemas.microsoft.com/office/drawing/2018/hyperlinkcolor" val="tx"/>
                    </a:ext>
                  </a:extLst>
                </a:hlinkClick>
              </a:rPr>
              <a:t>https://el.wikipedia.org/wiki/Εθνικό_Μετσόβιο_Πολυτεχνείο</a:t>
            </a:r>
            <a:endParaRPr lang="el-GR" sz="1100" dirty="0"/>
          </a:p>
          <a:p>
            <a:pPr>
              <a:lnSpc>
                <a:spcPct val="115000"/>
              </a:lnSpc>
              <a:spcAft>
                <a:spcPts val="800"/>
              </a:spcAft>
              <a:buNone/>
            </a:pPr>
            <a:r>
              <a:rPr lang="el-GR" sz="1100" dirty="0">
                <a:hlinkClick r:id="rId12">
                  <a:extLst>
                    <a:ext uri="{A12FA001-AC4F-418D-AE19-62706E023703}">
                      <ahyp:hlinkClr xmlns:ahyp="http://schemas.microsoft.com/office/drawing/2018/hyperlinkcolor" val="tx"/>
                    </a:ext>
                  </a:extLst>
                </a:hlinkClick>
              </a:rPr>
              <a:t>https://el.wikipedia.org/wiki/Ακαδημία_Αθηνών</a:t>
            </a:r>
            <a:endParaRPr lang="el-GR" sz="1100" dirty="0"/>
          </a:p>
          <a:p>
            <a:pPr>
              <a:lnSpc>
                <a:spcPct val="115000"/>
              </a:lnSpc>
              <a:spcAft>
                <a:spcPts val="800"/>
              </a:spcAft>
            </a:pPr>
            <a:r>
              <a:rPr lang="el-GR" sz="1200" dirty="0">
                <a:hlinkClick r:id="rId2">
                  <a:extLst>
                    <a:ext uri="{A12FA001-AC4F-418D-AE19-62706E023703}">
                      <ahyp:hlinkClr xmlns:ahyp="http://schemas.microsoft.com/office/drawing/2018/hyperlinkcolor" val="tx"/>
                    </a:ext>
                  </a:extLst>
                </a:hlinkClick>
              </a:rPr>
              <a:t>https://athensattica.com/el/highlight/kentriko-ktirio-ethnikis-trapezas/</a:t>
            </a:r>
            <a:endParaRPr lang="el-GR" sz="1200" dirty="0"/>
          </a:p>
          <a:p>
            <a:pPr lvl="0">
              <a:lnSpc>
                <a:spcPct val="115000"/>
              </a:lnSpc>
              <a:spcAft>
                <a:spcPts val="800"/>
              </a:spcAft>
            </a:pPr>
            <a:r>
              <a:rPr lang="el-GR" sz="1100" dirty="0"/>
              <a:t>https://www.in2life.gr/features/notes/article/517488/h-athhna-toy-19oy-aiona-kai-poy-na-th-deite.html</a:t>
            </a:r>
          </a:p>
          <a:p>
            <a:pPr lvl="0">
              <a:lnSpc>
                <a:spcPct val="115000"/>
              </a:lnSpc>
              <a:spcAft>
                <a:spcPts val="800"/>
              </a:spcAft>
            </a:pPr>
            <a:r>
              <a:rPr lang="el-GR" sz="1100" dirty="0">
                <a:hlinkClick r:id="rId13">
                  <a:extLst>
                    <a:ext uri="{A12FA001-AC4F-418D-AE19-62706E023703}">
                      <ahyp:hlinkClr xmlns:ahyp="http://schemas.microsoft.com/office/drawing/2018/hyperlinkcolor" val="tx"/>
                    </a:ext>
                  </a:extLst>
                </a:hlinkClick>
              </a:rPr>
              <a:t>https://www.in.gr/2024/11/12/life/ta-ktiria-tou-ernestou-tsiller-toposima-tis-athinas/#goog_rewarded</a:t>
            </a:r>
            <a:endParaRPr lang="el-GR" sz="1100" dirty="0"/>
          </a:p>
          <a:p>
            <a:pPr lvl="0">
              <a:lnSpc>
                <a:spcPct val="115000"/>
              </a:lnSpc>
              <a:spcAft>
                <a:spcPts val="800"/>
              </a:spcAft>
            </a:pPr>
            <a:r>
              <a:rPr lang="el-GR" sz="1100" dirty="0">
                <a:hlinkClick r:id="rId14">
                  <a:extLst>
                    <a:ext uri="{A12FA001-AC4F-418D-AE19-62706E023703}">
                      <ahyp:hlinkClr xmlns:ahyp="http://schemas.microsoft.com/office/drawing/2018/hyperlinkcolor" val="tx"/>
                    </a:ext>
                  </a:extLst>
                </a:hlinkClick>
              </a:rPr>
              <a:t>https://filoitexnisfilosofias.com/τα-ωραιότερα-κτίρια-του-ερνέστου-τσίλ/#google_vignette</a:t>
            </a:r>
            <a:endParaRPr lang="el-GR" sz="1100" dirty="0"/>
          </a:p>
          <a:p>
            <a:pPr lvl="0">
              <a:lnSpc>
                <a:spcPct val="115000"/>
              </a:lnSpc>
              <a:spcAft>
                <a:spcPts val="800"/>
              </a:spcAft>
            </a:pPr>
            <a:r>
              <a:rPr lang="el-GR" sz="1100" dirty="0">
                <a:hlinkClick r:id="rId15">
                  <a:extLst>
                    <a:ext uri="{A12FA001-AC4F-418D-AE19-62706E023703}">
                      <ahyp:hlinkClr xmlns:ahyp="http://schemas.microsoft.com/office/drawing/2018/hyperlinkcolor" val="tx"/>
                    </a:ext>
                  </a:extLst>
                </a:hlinkClick>
              </a:rPr>
              <a:t>https://europost.gr/ta-oraiotera-ktiria-ernestoy-tsiller-o-megalofyiis-architektonas-poy-afise/</a:t>
            </a:r>
            <a:endParaRPr lang="el-GR" sz="1100" dirty="0"/>
          </a:p>
          <a:p>
            <a:pPr>
              <a:lnSpc>
                <a:spcPct val="115000"/>
              </a:lnSpc>
              <a:spcAft>
                <a:spcPts val="800"/>
              </a:spcAft>
            </a:pPr>
            <a:endParaRPr lang="el-GR" sz="1200" dirty="0"/>
          </a:p>
          <a:p>
            <a:pPr>
              <a:lnSpc>
                <a:spcPct val="115000"/>
              </a:lnSpc>
              <a:spcAft>
                <a:spcPts val="800"/>
              </a:spcAft>
              <a:buNone/>
            </a:pPr>
            <a:endParaRPr lang="el-GR"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763176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E58ADF9-F019-B088-961A-24193B166FC1}"/>
              </a:ext>
            </a:extLst>
          </p:cNvPr>
          <p:cNvSpPr txBox="1"/>
          <p:nvPr/>
        </p:nvSpPr>
        <p:spPr>
          <a:xfrm>
            <a:off x="1067638" y="1813787"/>
            <a:ext cx="6094324" cy="4154984"/>
          </a:xfrm>
          <a:prstGeom prst="rect">
            <a:avLst/>
          </a:prstGeom>
          <a:noFill/>
        </p:spPr>
        <p:txBody>
          <a:bodyPr wrap="square">
            <a:spAutoFit/>
          </a:bodyPr>
          <a:lstStyle/>
          <a:p>
            <a:pPr algn="just"/>
            <a:r>
              <a:rPr lang="el-GR" sz="2200" dirty="0">
                <a:solidFill>
                  <a:schemeClr val="tx1">
                    <a:lumMod val="85000"/>
                    <a:lumOff val="15000"/>
                  </a:schemeClr>
                </a:solidFill>
              </a:rPr>
              <a:t>Στην οθωνική εποχή χτίστηκαν τα Ανάκτορα της Πλατείας Συντάγματος, το Πανεπιστήμιο, το </a:t>
            </a:r>
            <a:r>
              <a:rPr lang="el-GR" sz="2200" dirty="0" err="1">
                <a:solidFill>
                  <a:schemeClr val="tx1">
                    <a:lumMod val="85000"/>
                    <a:lumOff val="15000"/>
                  </a:schemeClr>
                </a:solidFill>
              </a:rPr>
              <a:t>Αμαλίειο</a:t>
            </a:r>
            <a:r>
              <a:rPr lang="el-GR" sz="2200" dirty="0">
                <a:solidFill>
                  <a:schemeClr val="tx1">
                    <a:lumMod val="85000"/>
                    <a:lumOff val="15000"/>
                  </a:schemeClr>
                </a:solidFill>
              </a:rPr>
              <a:t> Ορφανοτροφείο – που κατεδαφίστηκε τα τελευταία χρόνια – το Οφθαλμιατρείο. Μπήκε ο θεμέλιος λίθος και έγιναν τα σχέδια της Ακαδημίας καθώς και τα σχέδια της Βιβλιοθήκης από τον Θεόφιλο Χάνσεν. Τότε έκαναν τις δωρεές τους ο Ζάππας για το μέγαρο του </a:t>
            </a:r>
            <a:r>
              <a:rPr lang="el-GR" sz="2200" dirty="0" err="1">
                <a:solidFill>
                  <a:schemeClr val="tx1">
                    <a:lumMod val="85000"/>
                    <a:lumOff val="15000"/>
                  </a:schemeClr>
                </a:solidFill>
              </a:rPr>
              <a:t>Ζαππείου</a:t>
            </a:r>
            <a:r>
              <a:rPr lang="el-GR" sz="2200" dirty="0">
                <a:solidFill>
                  <a:schemeClr val="tx1">
                    <a:lumMod val="85000"/>
                    <a:lumOff val="15000"/>
                  </a:schemeClr>
                </a:solidFill>
              </a:rPr>
              <a:t>, που χτίστηκε πολύ αργότερα και ο Στουρνάρας για το Πολυτεχνείο. Επί </a:t>
            </a:r>
            <a:r>
              <a:rPr lang="el-GR" sz="2200" dirty="0" err="1">
                <a:solidFill>
                  <a:schemeClr val="tx1">
                    <a:lumMod val="85000"/>
                    <a:lumOff val="15000"/>
                  </a:schemeClr>
                </a:solidFill>
              </a:rPr>
              <a:t>Όθωνος</a:t>
            </a:r>
            <a:r>
              <a:rPr lang="el-GR" sz="2200" dirty="0">
                <a:solidFill>
                  <a:schemeClr val="tx1">
                    <a:lumMod val="85000"/>
                    <a:lumOff val="15000"/>
                  </a:schemeClr>
                </a:solidFill>
              </a:rPr>
              <a:t> έγινε ο Μητροπολιτικός Ναός Αθηνών, η Αγγλικανική Εκκλησία, το σημερινό Βυζαντινό Μουσείο και άλλα αξιόλογα κτίρια. </a:t>
            </a:r>
          </a:p>
        </p:txBody>
      </p:sp>
      <p:sp>
        <p:nvSpPr>
          <p:cNvPr id="5" name="Τίτλος 1">
            <a:extLst>
              <a:ext uri="{FF2B5EF4-FFF2-40B4-BE49-F238E27FC236}">
                <a16:creationId xmlns:a16="http://schemas.microsoft.com/office/drawing/2014/main" id="{D9BB5E37-F082-4770-6BBC-D49A54E923D9}"/>
              </a:ext>
            </a:extLst>
          </p:cNvPr>
          <p:cNvSpPr>
            <a:spLocks noGrp="1"/>
          </p:cNvSpPr>
          <p:nvPr>
            <p:ph type="title"/>
          </p:nvPr>
        </p:nvSpPr>
        <p:spPr>
          <a:xfrm>
            <a:off x="1298448" y="743579"/>
            <a:ext cx="9598150" cy="743578"/>
          </a:xfrm>
        </p:spPr>
        <p:txBody>
          <a:bodyPr>
            <a:normAutofit/>
          </a:bodyPr>
          <a:lstStyle/>
          <a:p>
            <a:r>
              <a:rPr lang="el-GR" sz="4000" dirty="0"/>
              <a:t>Τα κτήρια στην εποχή του Όθωνα</a:t>
            </a:r>
          </a:p>
        </p:txBody>
      </p:sp>
      <p:pic>
        <p:nvPicPr>
          <p:cNvPr id="2050" name="Picture 2">
            <a:extLst>
              <a:ext uri="{FF2B5EF4-FFF2-40B4-BE49-F238E27FC236}">
                <a16:creationId xmlns:a16="http://schemas.microsoft.com/office/drawing/2014/main" id="{5ADB62F0-7E52-BFD7-E1F8-5855575698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6442" y="2105887"/>
            <a:ext cx="4274208" cy="2897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567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940C943-C68E-46B6-CB02-371E975C2E54}"/>
              </a:ext>
            </a:extLst>
          </p:cNvPr>
          <p:cNvSpPr>
            <a:spLocks noGrp="1"/>
          </p:cNvSpPr>
          <p:nvPr>
            <p:ph type="title"/>
          </p:nvPr>
        </p:nvSpPr>
        <p:spPr>
          <a:xfrm>
            <a:off x="1075174" y="723481"/>
            <a:ext cx="9739129" cy="1436915"/>
          </a:xfrm>
        </p:spPr>
        <p:txBody>
          <a:bodyPr>
            <a:normAutofit fontScale="90000"/>
          </a:bodyPr>
          <a:lstStyle/>
          <a:p>
            <a:r>
              <a:rPr lang="el-GR" dirty="0"/>
              <a:t>Βασιλικά Ανάκτορα – Ελληνικό Κοινοβούλιο</a:t>
            </a:r>
            <a:br>
              <a:rPr lang="el-GR" dirty="0"/>
            </a:br>
            <a:endParaRPr lang="el-GR" dirty="0"/>
          </a:p>
        </p:txBody>
      </p:sp>
      <p:sp>
        <p:nvSpPr>
          <p:cNvPr id="10" name="Θέση περιεχομένου 9">
            <a:extLst>
              <a:ext uri="{FF2B5EF4-FFF2-40B4-BE49-F238E27FC236}">
                <a16:creationId xmlns:a16="http://schemas.microsoft.com/office/drawing/2014/main" id="{C3AFE960-EEE8-6CD2-58C0-9C9ACCD89C67}"/>
              </a:ext>
            </a:extLst>
          </p:cNvPr>
          <p:cNvSpPr>
            <a:spLocks noGrp="1"/>
          </p:cNvSpPr>
          <p:nvPr>
            <p:ph sz="half" idx="2"/>
          </p:nvPr>
        </p:nvSpPr>
        <p:spPr>
          <a:xfrm>
            <a:off x="854110" y="2632668"/>
            <a:ext cx="5159594" cy="3243199"/>
          </a:xfrm>
        </p:spPr>
        <p:txBody>
          <a:bodyPr>
            <a:normAutofit fontScale="85000" lnSpcReduction="20000"/>
          </a:bodyPr>
          <a:lstStyle/>
          <a:p>
            <a:pPr algn="just"/>
            <a:r>
              <a:rPr lang="el-GR" dirty="0"/>
              <a:t>Το επιβλητικό κτήριο της Βουλής των Ελλήνων έχει μακρά ιστορία που συνδέεται άμεσα με την ιστορία του σύγχρονου ελληνικού κράτους. </a:t>
            </a:r>
          </a:p>
          <a:p>
            <a:pPr algn="just"/>
            <a:r>
              <a:rPr lang="el-GR" dirty="0"/>
              <a:t>Αρχικά Ανάκτορο του Όθωνα, μετατράπηκε έναν αιώνα μετά την κατασκευή του σε Κτήριο της Βουλής και της Γερουσίας. </a:t>
            </a:r>
          </a:p>
          <a:p>
            <a:pPr algn="just"/>
            <a:r>
              <a:rPr lang="el-GR" dirty="0"/>
              <a:t>Σήμερα είναι η Βουλή των Ελλήνων, ένα διαχρονικό σύμβολο που αποτελεί μέρος της συλλογικής μνήμης. Το ίδιο το Κτήριο στο πέρασμα των χρόνων άλλαξε, προσαρμόστηκε, εκσυγχρονίστηκε.</a:t>
            </a:r>
          </a:p>
        </p:txBody>
      </p:sp>
      <p:pic>
        <p:nvPicPr>
          <p:cNvPr id="3074" name="Picture 2" descr="ΙΣΤΟΡΙΑ ΕΛΛΗΝΙΚΗ ΚΑΙ ΠΑΓΚΟΣΜΙΑ : Η ΒΟΥΛΗ ΤΩΝ ΕΛΛΗΝΩΝ (ΜΕΡΟΣ Β')">
            <a:extLst>
              <a:ext uri="{FF2B5EF4-FFF2-40B4-BE49-F238E27FC236}">
                <a16:creationId xmlns:a16="http://schemas.microsoft.com/office/drawing/2014/main" id="{58CCB9AA-4820-CD5C-16A9-3F9B47E461C6}"/>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6794500" y="2730500"/>
            <a:ext cx="3860800" cy="2722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448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1">
            <a:extLst>
              <a:ext uri="{FF2B5EF4-FFF2-40B4-BE49-F238E27FC236}">
                <a16:creationId xmlns:a16="http://schemas.microsoft.com/office/drawing/2014/main" id="{E794E2F0-FCAF-F2B7-2159-6F9B2A410576}"/>
              </a:ext>
            </a:extLst>
          </p:cNvPr>
          <p:cNvSpPr txBox="1">
            <a:spLocks/>
          </p:cNvSpPr>
          <p:nvPr/>
        </p:nvSpPr>
        <p:spPr>
          <a:xfrm>
            <a:off x="1165609" y="723481"/>
            <a:ext cx="9648693" cy="753627"/>
          </a:xfrm>
          <a:prstGeom prst="rect">
            <a:avLst/>
          </a:prstGeom>
          <a:effectLst/>
        </p:spPr>
        <p:txBody>
          <a:bodyPr vert="horz" lIns="91440" tIns="45720" rIns="91440" bIns="45720" rtlCol="0" anchor="b">
            <a:normAutofit fontScale="97500"/>
          </a:bodyPr>
          <a:lstStyle>
            <a:lvl1pPr algn="ctr" defTabSz="457200" rtl="0" eaLnBrk="1" latinLnBrk="0" hangingPunct="1">
              <a:spcBef>
                <a:spcPct val="0"/>
              </a:spcBef>
              <a:buNone/>
              <a:defRPr sz="2400" b="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sz="4000" dirty="0"/>
              <a:t>Βασιλικά Ανάκτορα – Ελληνικό Κοινοβούλιο</a:t>
            </a:r>
          </a:p>
        </p:txBody>
      </p:sp>
      <p:sp>
        <p:nvSpPr>
          <p:cNvPr id="9" name="Θέση περιεχομένου 9">
            <a:extLst>
              <a:ext uri="{FF2B5EF4-FFF2-40B4-BE49-F238E27FC236}">
                <a16:creationId xmlns:a16="http://schemas.microsoft.com/office/drawing/2014/main" id="{FBE5ABEC-7AC8-481C-DCCE-B4FABA6C96F3}"/>
              </a:ext>
            </a:extLst>
          </p:cNvPr>
          <p:cNvSpPr txBox="1">
            <a:spLocks/>
          </p:cNvSpPr>
          <p:nvPr/>
        </p:nvSpPr>
        <p:spPr>
          <a:xfrm>
            <a:off x="653248" y="1964454"/>
            <a:ext cx="6559594" cy="4170065"/>
          </a:xfrm>
          <a:prstGeom prst="rect">
            <a:avLst/>
          </a:prstGeom>
        </p:spPr>
        <p:txBody>
          <a:bodyPr vert="horz" lIns="91440" tIns="45720" rIns="91440" bIns="45720" rtlCol="0" anchor="t">
            <a:normAutofit fontScale="92500" lnSpcReduction="10000"/>
          </a:bodyPr>
          <a:lstStyle>
            <a:lvl1pPr marL="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lumMod val="85000"/>
                    <a:lumOff val="1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accent1"/>
              </a:buClr>
              <a:buSzPct val="115000"/>
              <a:buFont typeface="Arial"/>
              <a:buNone/>
              <a:defRPr sz="1200" kern="1200" cap="none">
                <a:solidFill>
                  <a:schemeClr val="tx1">
                    <a:lumMod val="85000"/>
                    <a:lumOff val="1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accent1"/>
              </a:buClr>
              <a:buSzPct val="115000"/>
              <a:buFont typeface="Arial"/>
              <a:buNone/>
              <a:defRPr sz="1000" kern="1200" cap="none">
                <a:solidFill>
                  <a:schemeClr val="tx1">
                    <a:lumMod val="85000"/>
                    <a:lumOff val="1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accent1"/>
              </a:buClr>
              <a:buSzPct val="115000"/>
              <a:buFont typeface="Arial"/>
              <a:buNone/>
              <a:defRPr sz="900" kern="1200" cap="none">
                <a:solidFill>
                  <a:schemeClr val="tx1">
                    <a:lumMod val="85000"/>
                    <a:lumOff val="1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accent1"/>
              </a:buClr>
              <a:buSzPct val="115000"/>
              <a:buFont typeface="Arial"/>
              <a:buNone/>
              <a:defRPr sz="900" kern="1200" cap="none">
                <a:solidFill>
                  <a:schemeClr val="tx1">
                    <a:lumMod val="85000"/>
                    <a:lumOff val="1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accent1"/>
              </a:buClr>
              <a:buSzPct val="115000"/>
              <a:buFont typeface="Arial"/>
              <a:buNone/>
              <a:defRPr sz="900" kern="1200" cap="none">
                <a:solidFill>
                  <a:schemeClr val="tx1">
                    <a:lumMod val="85000"/>
                    <a:lumOff val="1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accent1"/>
              </a:buClr>
              <a:buSzPct val="115000"/>
              <a:buFont typeface="Arial"/>
              <a:buNone/>
              <a:defRPr sz="900" kern="1200" cap="none">
                <a:solidFill>
                  <a:schemeClr val="tx1">
                    <a:lumMod val="85000"/>
                    <a:lumOff val="1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accent1"/>
              </a:buClr>
              <a:buSzPct val="115000"/>
              <a:buFont typeface="Arial"/>
              <a:buNone/>
              <a:defRPr sz="900" kern="1200" cap="none">
                <a:solidFill>
                  <a:schemeClr val="tx1">
                    <a:lumMod val="85000"/>
                    <a:lumOff val="1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accent1"/>
              </a:buClr>
              <a:buSzPct val="115000"/>
              <a:buFont typeface="Arial"/>
              <a:buNone/>
              <a:defRPr sz="900" kern="1200" cap="none">
                <a:solidFill>
                  <a:schemeClr val="tx1">
                    <a:lumMod val="85000"/>
                    <a:lumOff val="15000"/>
                  </a:schemeClr>
                </a:solidFill>
                <a:effectLst/>
                <a:latin typeface="+mn-lt"/>
                <a:ea typeface="+mn-ea"/>
                <a:cs typeface="+mn-cs"/>
              </a:defRPr>
            </a:lvl9pPr>
          </a:lstStyle>
          <a:p>
            <a:pPr algn="just"/>
            <a:r>
              <a:rPr lang="el-GR" dirty="0"/>
              <a:t>Ως τοποθεσία ανέγερσης των Ανακτόρων του Όθωνα επιλέχθηκε ο λόφος της </a:t>
            </a:r>
            <a:r>
              <a:rPr lang="el-GR" dirty="0" err="1"/>
              <a:t>Μπουμπουνίστρας</a:t>
            </a:r>
            <a:r>
              <a:rPr lang="el-GR" dirty="0"/>
              <a:t>, σημείο κεντρικό της νέας πρωτεύουσας, ασφαλές και δροσερό, να αντικρίζει την Ακρόπολη και τις παρυφές της Αθήνας. </a:t>
            </a:r>
          </a:p>
          <a:p>
            <a:pPr algn="just"/>
            <a:r>
              <a:rPr lang="el-GR" dirty="0"/>
              <a:t>Αρχιτέκτονας ήταν ο διευθυντής της Ακαδημίας Καλών Τεχνών του Μονάχου και επίσημος αρχιτέκτονα της βαυαρικής αυλής Φρίντριχ φον </a:t>
            </a:r>
            <a:r>
              <a:rPr lang="el-GR" dirty="0" err="1"/>
              <a:t>Γκαίρτνερ</a:t>
            </a:r>
            <a:r>
              <a:rPr lang="el-GR" dirty="0"/>
              <a:t>. </a:t>
            </a:r>
          </a:p>
          <a:p>
            <a:pPr algn="just"/>
            <a:r>
              <a:rPr lang="el-GR" dirty="0"/>
              <a:t>Στις 6 Φεβρουαρίου 1836 τέθηκε ο θεμέλιος λίθος, ενώ οι πρώτοι βασιλείς, ο </a:t>
            </a:r>
            <a:r>
              <a:rPr lang="el-GR" dirty="0" err="1"/>
              <a:t>Όθωνας</a:t>
            </a:r>
            <a:r>
              <a:rPr lang="el-GR" dirty="0"/>
              <a:t> και η Αμαλία, εγκαταστάθηκαν στην νέα τους κατοικία στις 25 Ιουλίου 1843. </a:t>
            </a:r>
          </a:p>
          <a:p>
            <a:pPr algn="just"/>
            <a:r>
              <a:rPr lang="el-GR" dirty="0"/>
              <a:t>Με σεβασμό στην κληρονομιά της αρχαίας Αθήνας, ο </a:t>
            </a:r>
            <a:r>
              <a:rPr lang="el-GR" dirty="0" err="1"/>
              <a:t>Γκαίρτνερ</a:t>
            </a:r>
            <a:r>
              <a:rPr lang="el-GR" dirty="0"/>
              <a:t> σχεδίασε ένα λιτό, λειτουργικό και συμπαγές κτήριο. Είχε πρόσβαση από όλες τις πλευρές του, με τέσσερις εξωτερικές πτέρυγες που η καθεμία διέθετε τρεις ορόφους, μια μεσαία πτέρυγα με δύο πατώματα και δύο αυλές και κλιμακοστάσια που διευκόλυναν την επικοινωνία μεταξύ των ορόφων.</a:t>
            </a:r>
          </a:p>
          <a:p>
            <a:pPr algn="just"/>
            <a:r>
              <a:rPr lang="el-GR" dirty="0"/>
              <a:t>Στο υπόγειο στεγάζονταν οι αποθήκες. Στο ισόγειο συνυπήρχαν η Γραμματεία και το Ανακτορικό Ταμείο με τους βοηθητικούς τους χώρους, το καθολικό παρεκκλήσιο του βασιλιά, το θησαυροφυλάκιο και τα μαγειρεία. Στον πρώτο όροφο βρίσκονταν η Αίθουσα του Θρόνου, η Αίθουσα Τροπαίων, η Αίθουσα των Υπασπιστών, η Αίθουσα Χορού, η Αίθουσα Παιγνίων και η Τραπεζαρία και τα βασιλικά διαμερίσματα, τα οποία επικοινωνούσαν μεταξύ τους και ήταν οι πολυτελέστεροι χώροι του κτηρίου. Το δεύτερο όροφο καταλάμβαναν τα ιδιαίτερα διαμερίσματα των διαδόχων, του αυλάρχη και του προσωπικού των Ανακτόρων.</a:t>
            </a:r>
          </a:p>
          <a:p>
            <a:endParaRPr lang="el-GR" dirty="0"/>
          </a:p>
          <a:p>
            <a:endParaRPr lang="el-GR" dirty="0"/>
          </a:p>
        </p:txBody>
      </p:sp>
      <p:pic>
        <p:nvPicPr>
          <p:cNvPr id="4098" name="Picture 2" descr="Βουλή των Ελλήνων">
            <a:extLst>
              <a:ext uri="{FF2B5EF4-FFF2-40B4-BE49-F238E27FC236}">
                <a16:creationId xmlns:a16="http://schemas.microsoft.com/office/drawing/2014/main" id="{8823C168-3526-199F-0635-69AC4D8468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9954" y="2103567"/>
            <a:ext cx="4068411" cy="2379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8174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4BBD0F5-38D8-F494-2381-0AE9EFE693DF}"/>
              </a:ext>
            </a:extLst>
          </p:cNvPr>
          <p:cNvSpPr>
            <a:spLocks noGrp="1"/>
          </p:cNvSpPr>
          <p:nvPr>
            <p:ph type="title"/>
          </p:nvPr>
        </p:nvSpPr>
        <p:spPr>
          <a:xfrm>
            <a:off x="2672861" y="728271"/>
            <a:ext cx="5818947" cy="529029"/>
          </a:xfrm>
        </p:spPr>
        <p:txBody>
          <a:bodyPr>
            <a:noAutofit/>
          </a:bodyPr>
          <a:lstStyle/>
          <a:p>
            <a:r>
              <a:rPr lang="el-GR" sz="4000" dirty="0"/>
              <a:t>Πανεπιστήμιο Αθηνών</a:t>
            </a:r>
          </a:p>
        </p:txBody>
      </p:sp>
      <p:pic>
        <p:nvPicPr>
          <p:cNvPr id="6146" name="Picture 2">
            <a:extLst>
              <a:ext uri="{FF2B5EF4-FFF2-40B4-BE49-F238E27FC236}">
                <a16:creationId xmlns:a16="http://schemas.microsoft.com/office/drawing/2014/main" id="{54368481-65F1-79BD-46C1-0E7D530724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8820" y="1889091"/>
            <a:ext cx="3143250" cy="16764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8B61D1CF-7017-8C61-CCC4-8946FA4489B8}"/>
              </a:ext>
            </a:extLst>
          </p:cNvPr>
          <p:cNvSpPr txBox="1"/>
          <p:nvPr/>
        </p:nvSpPr>
        <p:spPr>
          <a:xfrm>
            <a:off x="1007346" y="1530742"/>
            <a:ext cx="6830368" cy="4247317"/>
          </a:xfrm>
          <a:prstGeom prst="rect">
            <a:avLst/>
          </a:prstGeom>
          <a:noFill/>
        </p:spPr>
        <p:txBody>
          <a:bodyPr wrap="square">
            <a:spAutoFit/>
          </a:bodyPr>
          <a:lstStyle/>
          <a:p>
            <a:pPr lvl="0" algn="just" defTabSz="914400"/>
            <a:r>
              <a:rPr lang="el-GR" altLang="el-GR" dirty="0"/>
              <a:t>Το Εθνικό και Καποδιστριακό Πανεπιστήμιο Αθηνών, το οποίο συνήθως αναφέρεται ως Πανεπιστήμιο Αθηνών, ι</a:t>
            </a:r>
            <a:r>
              <a:rPr lang="el-GR" dirty="0"/>
              <a:t>δρύθηκε με νόμο της αντιβασιλείας την 31η Δεκεμβρίου του 1836, επαναβεβαιώθηκε με βασιλικό διάταγμα του Όθωνα Α΄ και λειτουργεί από το 1837.</a:t>
            </a:r>
          </a:p>
          <a:p>
            <a:pPr lvl="0" algn="just" defTabSz="914400"/>
            <a:r>
              <a:rPr lang="el-GR" dirty="0"/>
              <a:t>Τα σχέδια του εμβληματικού αυτού κτηρίου, σχεδίασε ο Δανός αρχιτέκτονας </a:t>
            </a:r>
            <a:r>
              <a:rPr lang="el-GR" b="1" dirty="0" err="1"/>
              <a:t>Hans</a:t>
            </a:r>
            <a:r>
              <a:rPr lang="el-GR" b="1" dirty="0"/>
              <a:t> </a:t>
            </a:r>
            <a:r>
              <a:rPr lang="el-GR" b="1" dirty="0" err="1"/>
              <a:t>Christian</a:t>
            </a:r>
            <a:r>
              <a:rPr lang="el-GR" b="1" dirty="0"/>
              <a:t> </a:t>
            </a:r>
            <a:r>
              <a:rPr lang="el-GR" b="1" dirty="0" err="1"/>
              <a:t>Hansen</a:t>
            </a:r>
            <a:r>
              <a:rPr lang="el-GR" dirty="0"/>
              <a:t> και προοριζόταν εξαρχής ως κέντρο του νεοσύστατου </a:t>
            </a:r>
            <a:r>
              <a:rPr lang="el-GR" b="1" dirty="0"/>
              <a:t>Πανεπιστημίου της Αθήνας</a:t>
            </a:r>
            <a:r>
              <a:rPr lang="el-GR" dirty="0"/>
              <a:t>.</a:t>
            </a:r>
          </a:p>
          <a:p>
            <a:pPr lvl="0" algn="just" defTabSz="914400"/>
            <a:r>
              <a:rPr lang="el-GR" dirty="0"/>
              <a:t>Το Πανεπιστήμιο Αθηνών αρχικά ονομάσθηκε </a:t>
            </a:r>
            <a:r>
              <a:rPr lang="el-GR" b="1" dirty="0" err="1"/>
              <a:t>Οθώνειον</a:t>
            </a:r>
            <a:r>
              <a:rPr lang="el-GR" b="1" dirty="0"/>
              <a:t> </a:t>
            </a:r>
            <a:r>
              <a:rPr lang="el-GR" b="1" dirty="0" err="1"/>
              <a:t>Πανεπιστήμιον</a:t>
            </a:r>
            <a:r>
              <a:rPr lang="el-GR" dirty="0"/>
              <a:t>. Αποτελούσε το πρώτο πανεπιστημιακό ίδρυμα τόσο στο νέο Ελληνικό Κράτος όσο και στην ευρύτερη περιοχή της Ανατολικής Μεσόγειου</a:t>
            </a:r>
          </a:p>
          <a:p>
            <a:pPr lvl="0" algn="just" defTabSz="914400"/>
            <a:r>
              <a:rPr lang="el-GR" dirty="0"/>
              <a:t>Το σημερινό του όνομα το Πανεπιστήμιο της ελληνικής πρωτεύουσας έλαβε το 1911, προς τιμή του πρώτου Κυβερνήτη της Ελλάδος, Ιωάννη Καποδίστρια.</a:t>
            </a:r>
          </a:p>
          <a:p>
            <a:pPr lvl="0" algn="just" defTabSz="914400"/>
            <a:r>
              <a:rPr lang="el-GR" dirty="0"/>
              <a:t>Το κτήριο, σήμερα αποτελεί μέρος της «Αθηναϊκής Τριλογίας», βρίσκεται επί της οδού Πανεπιστημίου και εκεί στεγάζεται η Πρυτανεία.</a:t>
            </a:r>
            <a:endParaRPr kumimoji="0" lang="el-GR" altLang="el-GR" sz="2800" b="0" i="0" u="none" strike="noStrike" cap="none" normalizeH="0" baseline="0" dirty="0">
              <a:ln>
                <a:noFill/>
              </a:ln>
              <a:solidFill>
                <a:schemeClr val="tx1"/>
              </a:solidFill>
              <a:effectLst/>
              <a:latin typeface="Arial" panose="020B0604020202020204" pitchFamily="34" charset="0"/>
            </a:endParaRPr>
          </a:p>
        </p:txBody>
      </p:sp>
      <p:pic>
        <p:nvPicPr>
          <p:cNvPr id="6151" name="Picture 7" descr="Ξενάγηση στα Προπύλαια του Εθνικού και Καποδιστριακού Πανεπιστημίου Αθηνών⁩  -Εμβληματικός τόπος μνήμης της [εικόνες] - iefimerida.gr">
            <a:extLst>
              <a:ext uri="{FF2B5EF4-FFF2-40B4-BE49-F238E27FC236}">
                <a16:creationId xmlns:a16="http://schemas.microsoft.com/office/drawing/2014/main" id="{EF471DA7-DB2D-6D55-2734-531438FABE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2070" y="3792900"/>
            <a:ext cx="3090000" cy="154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5753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F856CAA-9EFE-DF1D-6681-1287C2360781}"/>
              </a:ext>
            </a:extLst>
          </p:cNvPr>
          <p:cNvSpPr>
            <a:spLocks noGrp="1"/>
          </p:cNvSpPr>
          <p:nvPr>
            <p:ph type="title"/>
          </p:nvPr>
        </p:nvSpPr>
        <p:spPr>
          <a:xfrm>
            <a:off x="2847311" y="660401"/>
            <a:ext cx="6241816" cy="546240"/>
          </a:xfrm>
        </p:spPr>
        <p:txBody>
          <a:bodyPr>
            <a:noAutofit/>
          </a:bodyPr>
          <a:lstStyle/>
          <a:p>
            <a:r>
              <a:rPr lang="el-GR" sz="4000" dirty="0"/>
              <a:t>Οφθαλμιατρείο Αθηνών</a:t>
            </a:r>
          </a:p>
        </p:txBody>
      </p:sp>
      <p:sp>
        <p:nvSpPr>
          <p:cNvPr id="8" name="Θέση περιεχομένου 3">
            <a:extLst>
              <a:ext uri="{FF2B5EF4-FFF2-40B4-BE49-F238E27FC236}">
                <a16:creationId xmlns:a16="http://schemas.microsoft.com/office/drawing/2014/main" id="{967321F2-0DAF-C5A9-23FF-2EA528BF9F75}"/>
              </a:ext>
            </a:extLst>
          </p:cNvPr>
          <p:cNvSpPr txBox="1">
            <a:spLocks/>
          </p:cNvSpPr>
          <p:nvPr/>
        </p:nvSpPr>
        <p:spPr>
          <a:xfrm>
            <a:off x="1286189" y="4786103"/>
            <a:ext cx="4270549" cy="1253811"/>
          </a:xfrm>
          <a:prstGeom prst="rect">
            <a:avLst/>
          </a:prstGeom>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accent1"/>
              </a:buClr>
              <a:buSzPct val="115000"/>
              <a:buFont typeface="Arial"/>
              <a:buNone/>
              <a:defRPr sz="1800" kern="1200" cap="none">
                <a:solidFill>
                  <a:schemeClr val="tx1">
                    <a:lumMod val="85000"/>
                    <a:lumOff val="1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accent1"/>
              </a:buClr>
              <a:buSzPct val="115000"/>
              <a:buFont typeface="Arial"/>
              <a:buNone/>
              <a:defRPr sz="1200" kern="1200" cap="none">
                <a:solidFill>
                  <a:schemeClr val="tx1">
                    <a:lumMod val="85000"/>
                    <a:lumOff val="1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accent1"/>
              </a:buClr>
              <a:buSzPct val="115000"/>
              <a:buFont typeface="Arial"/>
              <a:buNone/>
              <a:defRPr sz="1000" kern="1200" cap="none">
                <a:solidFill>
                  <a:schemeClr val="tx1">
                    <a:lumMod val="85000"/>
                    <a:lumOff val="1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accent1"/>
              </a:buClr>
              <a:buSzPct val="115000"/>
              <a:buFont typeface="Arial"/>
              <a:buNone/>
              <a:defRPr sz="900" kern="1200" cap="none">
                <a:solidFill>
                  <a:schemeClr val="tx1">
                    <a:lumMod val="85000"/>
                    <a:lumOff val="1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accent1"/>
              </a:buClr>
              <a:buSzPct val="115000"/>
              <a:buFont typeface="Arial"/>
              <a:buNone/>
              <a:defRPr sz="900" kern="1200" cap="none">
                <a:solidFill>
                  <a:schemeClr val="tx1">
                    <a:lumMod val="85000"/>
                    <a:lumOff val="1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accent1"/>
              </a:buClr>
              <a:buSzPct val="115000"/>
              <a:buFont typeface="Arial"/>
              <a:buNone/>
              <a:defRPr sz="900" kern="1200" cap="none">
                <a:solidFill>
                  <a:schemeClr val="tx1">
                    <a:lumMod val="85000"/>
                    <a:lumOff val="1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accent1"/>
              </a:buClr>
              <a:buSzPct val="115000"/>
              <a:buFont typeface="Arial"/>
              <a:buNone/>
              <a:defRPr sz="900" kern="1200" cap="none">
                <a:solidFill>
                  <a:schemeClr val="tx1">
                    <a:lumMod val="85000"/>
                    <a:lumOff val="1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accent1"/>
              </a:buClr>
              <a:buSzPct val="115000"/>
              <a:buFont typeface="Arial"/>
              <a:buNone/>
              <a:defRPr sz="900" kern="1200" cap="none">
                <a:solidFill>
                  <a:schemeClr val="tx1">
                    <a:lumMod val="85000"/>
                    <a:lumOff val="1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accent1"/>
              </a:buClr>
              <a:buSzPct val="115000"/>
              <a:buFont typeface="Arial"/>
              <a:buNone/>
              <a:defRPr sz="900" kern="1200" cap="none">
                <a:solidFill>
                  <a:schemeClr val="tx1">
                    <a:lumMod val="85000"/>
                    <a:lumOff val="15000"/>
                  </a:schemeClr>
                </a:solidFill>
                <a:effectLst/>
                <a:latin typeface="+mn-lt"/>
                <a:ea typeface="+mn-ea"/>
                <a:cs typeface="+mn-cs"/>
              </a:defRPr>
            </a:lvl9pPr>
          </a:lstStyle>
          <a:p>
            <a:pPr algn="just"/>
            <a:endParaRPr lang="el-GR" sz="2000" dirty="0"/>
          </a:p>
        </p:txBody>
      </p:sp>
      <p:sp>
        <p:nvSpPr>
          <p:cNvPr id="9" name="Θέση περιεχομένου 5">
            <a:extLst>
              <a:ext uri="{FF2B5EF4-FFF2-40B4-BE49-F238E27FC236}">
                <a16:creationId xmlns:a16="http://schemas.microsoft.com/office/drawing/2014/main" id="{B224B7F5-1EE6-158F-9CCE-586360A6D477}"/>
              </a:ext>
            </a:extLst>
          </p:cNvPr>
          <p:cNvSpPr txBox="1">
            <a:spLocks/>
          </p:cNvSpPr>
          <p:nvPr/>
        </p:nvSpPr>
        <p:spPr>
          <a:xfrm>
            <a:off x="640575" y="5648985"/>
            <a:ext cx="4413472" cy="1623882"/>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None/>
            </a:pPr>
            <a:endParaRPr lang="el-GR" dirty="0"/>
          </a:p>
        </p:txBody>
      </p:sp>
      <p:sp>
        <p:nvSpPr>
          <p:cNvPr id="7" name="Θέση κειμένου 6">
            <a:extLst>
              <a:ext uri="{FF2B5EF4-FFF2-40B4-BE49-F238E27FC236}">
                <a16:creationId xmlns:a16="http://schemas.microsoft.com/office/drawing/2014/main" id="{E717423F-2AC9-AD70-CF0F-2383C8E3BC4E}"/>
              </a:ext>
            </a:extLst>
          </p:cNvPr>
          <p:cNvSpPr>
            <a:spLocks noGrp="1"/>
          </p:cNvSpPr>
          <p:nvPr>
            <p:ph type="body" sz="half" idx="2"/>
          </p:nvPr>
        </p:nvSpPr>
        <p:spPr>
          <a:xfrm>
            <a:off x="723481" y="1701801"/>
            <a:ext cx="6731420" cy="4338114"/>
          </a:xfrm>
        </p:spPr>
        <p:txBody>
          <a:bodyPr>
            <a:normAutofit/>
          </a:bodyPr>
          <a:lstStyle/>
          <a:p>
            <a:pPr algn="just"/>
            <a:r>
              <a:rPr lang="el-GR" sz="2200" dirty="0"/>
              <a:t>Το Οφθαλμιατρείο Αθηνών ιδρύθηκε το 1843 με στόχο την αντιμετώπιση της εξάπλωσης του τραχώματος, μεταδοτικής ασθένειας της εποχής που οδηγούσε σε τύφλωση.</a:t>
            </a:r>
          </a:p>
          <a:p>
            <a:pPr algn="just"/>
            <a:r>
              <a:rPr lang="el-GR" sz="2200" dirty="0"/>
              <a:t>Το αρχικό (ιστορικό) κτίριο σχεδιάστηκε από τον αρχιτέκτονα </a:t>
            </a:r>
            <a:r>
              <a:rPr lang="el-GR" sz="2200" u="sng" dirty="0"/>
              <a:t>Χανς Κρίστιαν Χάνσεν.</a:t>
            </a:r>
            <a:endParaRPr lang="el-GR" sz="2200" dirty="0"/>
          </a:p>
          <a:p>
            <a:pPr algn="just"/>
            <a:r>
              <a:rPr lang="el-GR" sz="2200" dirty="0"/>
              <a:t>Το </a:t>
            </a:r>
            <a:r>
              <a:rPr lang="el-GR" sz="2200" b="1" dirty="0"/>
              <a:t>Οφθαλμιατρείο Αθηνών</a:t>
            </a:r>
            <a:r>
              <a:rPr lang="el-GR" sz="2200" dirty="0"/>
              <a:t> σήμερα είναι ειδικό νοσοκομείο οφθαλμολογικών παθήσεων που ανήκει στην 1η Υγειονομική Περιφέρεια Αττικής. </a:t>
            </a:r>
          </a:p>
          <a:p>
            <a:pPr algn="just"/>
            <a:r>
              <a:rPr lang="el-GR" sz="2200" dirty="0"/>
              <a:t>Βρίσκεται στη συμβολή των οδών Πανεπιστημίου (Ελ. Βενιζέλου) και </a:t>
            </a:r>
            <a:r>
              <a:rPr lang="el-GR" sz="2200" dirty="0" err="1"/>
              <a:t>Σίνα</a:t>
            </a:r>
            <a:r>
              <a:rPr lang="el-GR" sz="2200" dirty="0"/>
              <a:t>, στην περιοχή Ακαδημία.</a:t>
            </a:r>
          </a:p>
        </p:txBody>
      </p:sp>
      <p:pic>
        <p:nvPicPr>
          <p:cNvPr id="11" name="Εικόνα 10">
            <a:extLst>
              <a:ext uri="{FF2B5EF4-FFF2-40B4-BE49-F238E27FC236}">
                <a16:creationId xmlns:a16="http://schemas.microsoft.com/office/drawing/2014/main" id="{3BAA5BE0-7F66-4F5B-A2CC-5935A4E8A4B1}"/>
              </a:ext>
            </a:extLst>
          </p:cNvPr>
          <p:cNvPicPr>
            <a:picLocks noChangeAspect="1"/>
          </p:cNvPicPr>
          <p:nvPr/>
        </p:nvPicPr>
        <p:blipFill>
          <a:blip r:embed="rId2"/>
          <a:stretch>
            <a:fillRect/>
          </a:stretch>
        </p:blipFill>
        <p:spPr>
          <a:xfrm>
            <a:off x="7717527" y="1491264"/>
            <a:ext cx="3610778" cy="1971675"/>
          </a:xfrm>
          <a:prstGeom prst="rect">
            <a:avLst/>
          </a:prstGeom>
        </p:spPr>
      </p:pic>
      <p:pic>
        <p:nvPicPr>
          <p:cNvPr id="5122" name="Picture 2" descr="Οφθαλμιατρείο Αθηνών - Bon Flâneur">
            <a:extLst>
              <a:ext uri="{FF2B5EF4-FFF2-40B4-BE49-F238E27FC236}">
                <a16:creationId xmlns:a16="http://schemas.microsoft.com/office/drawing/2014/main" id="{107DD47B-13B3-5F8B-172A-3E68EF57D5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3140" y="3639927"/>
            <a:ext cx="3559551" cy="2292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22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9B8728-784D-0961-6FC0-8BEA32491B8E}"/>
              </a:ext>
            </a:extLst>
          </p:cNvPr>
          <p:cNvSpPr txBox="1"/>
          <p:nvPr/>
        </p:nvSpPr>
        <p:spPr>
          <a:xfrm>
            <a:off x="757674" y="2257970"/>
            <a:ext cx="6096000" cy="3046988"/>
          </a:xfrm>
          <a:prstGeom prst="rect">
            <a:avLst/>
          </a:prstGeom>
          <a:noFill/>
        </p:spPr>
        <p:txBody>
          <a:bodyPr wrap="square">
            <a:spAutoFit/>
          </a:bodyPr>
          <a:lstStyle/>
          <a:p>
            <a:pPr algn="just"/>
            <a:r>
              <a:rPr lang="el-GR" sz="2400" dirty="0">
                <a:solidFill>
                  <a:schemeClr val="tx1">
                    <a:lumMod val="85000"/>
                    <a:lumOff val="15000"/>
                  </a:schemeClr>
                </a:solidFill>
              </a:rPr>
              <a:t>Την εποχή του Γεωργίου Α΄ (1863-1913), η Αθήνα μεταμορφώθηκε σε μια σύγχρονη ευρωπαϊκή πρωτεύουσα με κυρίαρχο το νεοκλασικό στυλ, κυρίως μέσω του αρχιτέκτονα </a:t>
            </a:r>
            <a:r>
              <a:rPr lang="el-GR" sz="2400" b="1" dirty="0" err="1">
                <a:solidFill>
                  <a:schemeClr val="tx1">
                    <a:lumMod val="85000"/>
                    <a:lumOff val="15000"/>
                  </a:schemeClr>
                </a:solidFill>
              </a:rPr>
              <a:t>Ερνέστου</a:t>
            </a:r>
            <a:r>
              <a:rPr lang="el-GR" sz="2400" b="1" dirty="0">
                <a:solidFill>
                  <a:schemeClr val="tx1">
                    <a:lumMod val="85000"/>
                    <a:lumOff val="15000"/>
                  </a:schemeClr>
                </a:solidFill>
              </a:rPr>
              <a:t> Τσίλλερ</a:t>
            </a:r>
            <a:r>
              <a:rPr lang="el-GR" sz="2400" dirty="0">
                <a:solidFill>
                  <a:schemeClr val="tx1">
                    <a:lumMod val="85000"/>
                    <a:lumOff val="15000"/>
                  </a:schemeClr>
                </a:solidFill>
              </a:rPr>
              <a:t>. Ανεγέρθηκαν εμβληματικά δημόσια κτίρια όπως το Ζάππειο, η Εθνική Βιβλιοθήκη, το Εθνικό Θέατρο, το Προεδρικό Μέγαρο, το Αρχαιολογικό Μουσείο και δεκάδες ιδιωτικά μέγαρα</a:t>
            </a:r>
            <a:r>
              <a:rPr lang="el-GR" sz="2400" b="0" i="0" dirty="0">
                <a:effectLst/>
              </a:rPr>
              <a:t>.</a:t>
            </a:r>
            <a:endParaRPr lang="el-GR" sz="2400" dirty="0"/>
          </a:p>
        </p:txBody>
      </p:sp>
      <p:sp>
        <p:nvSpPr>
          <p:cNvPr id="4" name="Τίτλος 1">
            <a:extLst>
              <a:ext uri="{FF2B5EF4-FFF2-40B4-BE49-F238E27FC236}">
                <a16:creationId xmlns:a16="http://schemas.microsoft.com/office/drawing/2014/main" id="{4D6A4857-5485-FD6E-3FF0-0D984DBB774B}"/>
              </a:ext>
            </a:extLst>
          </p:cNvPr>
          <p:cNvSpPr txBox="1">
            <a:spLocks/>
          </p:cNvSpPr>
          <p:nvPr/>
        </p:nvSpPr>
        <p:spPr>
          <a:xfrm>
            <a:off x="974691" y="660400"/>
            <a:ext cx="10038302" cy="1067915"/>
          </a:xfrm>
          <a:prstGeom prst="rect">
            <a:avLst/>
          </a:prstGeom>
        </p:spPr>
        <p:txBody>
          <a:bodyP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sz="4000" dirty="0"/>
              <a:t>Τα κτήρια της Αθήνας την εποχή του Γεώργιου Α΄</a:t>
            </a:r>
          </a:p>
        </p:txBody>
      </p:sp>
      <p:pic>
        <p:nvPicPr>
          <p:cNvPr id="11270" name="Picture 6" descr="Αυτά είναι τα ωραιότερα κτίρια του Ερνέστου Τσίλλερ στην Πελοπόννησο! -  Notospress.gr">
            <a:extLst>
              <a:ext uri="{FF2B5EF4-FFF2-40B4-BE49-F238E27FC236}">
                <a16:creationId xmlns:a16="http://schemas.microsoft.com/office/drawing/2014/main" id="{92643F5E-59A7-C624-70DA-752DD65246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6891" y="2486024"/>
            <a:ext cx="3984626" cy="2390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566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012633-2E21-9A55-A02D-58F8E2619356}"/>
              </a:ext>
            </a:extLst>
          </p:cNvPr>
          <p:cNvSpPr txBox="1">
            <a:spLocks/>
          </p:cNvSpPr>
          <p:nvPr/>
        </p:nvSpPr>
        <p:spPr>
          <a:xfrm>
            <a:off x="2847310" y="660401"/>
            <a:ext cx="6467511" cy="736320"/>
          </a:xfrm>
          <a:prstGeom prst="rect">
            <a:avLst/>
          </a:prstGeom>
        </p:spPr>
        <p:txBody>
          <a:bodyP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sz="4000" dirty="0"/>
              <a:t>Προεδρικό Μέγαρο</a:t>
            </a:r>
          </a:p>
        </p:txBody>
      </p:sp>
      <p:pic>
        <p:nvPicPr>
          <p:cNvPr id="18434" name="Picture 2" descr="Το Προεδρικό Μέγαρο φέρει την υπογραφή Ερνστ Τσίλλερ">
            <a:extLst>
              <a:ext uri="{FF2B5EF4-FFF2-40B4-BE49-F238E27FC236}">
                <a16:creationId xmlns:a16="http://schemas.microsoft.com/office/drawing/2014/main" id="{F71405C8-FED3-1148-DDD0-5E74CEFF0B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6900" y="1681389"/>
            <a:ext cx="3168649" cy="21278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3B95F68-8DCE-4608-57A1-FDBCCDBC6CE3}"/>
              </a:ext>
            </a:extLst>
          </p:cNvPr>
          <p:cNvSpPr txBox="1"/>
          <p:nvPr/>
        </p:nvSpPr>
        <p:spPr>
          <a:xfrm>
            <a:off x="620242" y="1507407"/>
            <a:ext cx="6865779" cy="4708981"/>
          </a:xfrm>
          <a:prstGeom prst="rect">
            <a:avLst/>
          </a:prstGeom>
          <a:noFill/>
        </p:spPr>
        <p:txBody>
          <a:bodyPr wrap="square">
            <a:spAutoFit/>
          </a:bodyPr>
          <a:lstStyle/>
          <a:p>
            <a:pPr algn="just">
              <a:lnSpc>
                <a:spcPts val="2250"/>
              </a:lnSpc>
              <a:spcAft>
                <a:spcPts val="1500"/>
              </a:spcAft>
              <a:buNone/>
            </a:pPr>
            <a:r>
              <a:rPr lang="el-GR" sz="2200" dirty="0"/>
              <a:t>Η απόφαση για το κτίσιμο των Νέων Ανακτόρων, έγινε με αφορμή τη γέννηση του διαδόχου Κωνσταντίνου, γιού του βασιλιά Γεωργίου Α’, το 1868.</a:t>
            </a:r>
          </a:p>
          <a:p>
            <a:pPr algn="just">
              <a:lnSpc>
                <a:spcPts val="2250"/>
              </a:lnSpc>
              <a:spcAft>
                <a:spcPts val="1500"/>
              </a:spcAft>
              <a:buNone/>
            </a:pPr>
            <a:r>
              <a:rPr lang="el-GR" sz="2200" dirty="0"/>
              <a:t>Η κατασκευή του ανατέθηκε στον Ερνέστο Τσίλλερ, ξεκίνησε το 1891 και ολοκληρώθηκε το 1897. </a:t>
            </a:r>
          </a:p>
          <a:p>
            <a:pPr algn="just">
              <a:lnSpc>
                <a:spcPts val="2250"/>
              </a:lnSpc>
              <a:spcAft>
                <a:spcPts val="1500"/>
              </a:spcAft>
              <a:buNone/>
            </a:pPr>
            <a:r>
              <a:rPr lang="el-GR" sz="2200" dirty="0"/>
              <a:t>Το 1913 έγινε επίσημη βασιλική κατοικία μετά τη δολοφονία του Γεωργίου A’ και την άνοδο στον θρόνο του Κωνσταντίνου.</a:t>
            </a:r>
          </a:p>
          <a:p>
            <a:pPr algn="just"/>
            <a:r>
              <a:rPr lang="el-GR" sz="2200" dirty="0"/>
              <a:t>Το 1924 μετά τη διακήρυξη της δημοκρατίας έπαψε, χρησιμοποιήθηκε ως Προεδρικό μέγαρο έως το 1935 και από το 1974 με τη μεταπολίτευση απέκτησε την οριστική του μορφή ως έδρα της Προεδρίας της δημοκρατίας και κατοικία του εκάστοτε πρόεδρου.</a:t>
            </a:r>
          </a:p>
          <a:p>
            <a:pPr algn="l">
              <a:lnSpc>
                <a:spcPts val="2250"/>
              </a:lnSpc>
              <a:spcAft>
                <a:spcPts val="1500"/>
              </a:spcAft>
              <a:buNone/>
            </a:pPr>
            <a:endParaRPr lang="el-GR" b="0" i="0" dirty="0">
              <a:solidFill>
                <a:srgbClr val="131C42"/>
              </a:solidFill>
              <a:effectLst/>
              <a:latin typeface="Inter"/>
            </a:endParaRPr>
          </a:p>
        </p:txBody>
      </p:sp>
      <p:pic>
        <p:nvPicPr>
          <p:cNvPr id="18436" name="Picture 4" descr="ΤΟ ΠΡΟΕΔΡΙΚΟ ΜΕΓΑΡΟ | MELISSAbooks">
            <a:extLst>
              <a:ext uri="{FF2B5EF4-FFF2-40B4-BE49-F238E27FC236}">
                <a16:creationId xmlns:a16="http://schemas.microsoft.com/office/drawing/2014/main" id="{83202FDD-DE15-A526-21FA-52BC58975C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3949" y="3898115"/>
            <a:ext cx="2114550" cy="2162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34751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Οργανικό">
  <a:themeElements>
    <a:clrScheme name="Οργανικό">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Οργανικό">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Οργανικό">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docProps/app.xml><?xml version="1.0" encoding="utf-8"?>
<Properties xmlns="http://schemas.openxmlformats.org/officeDocument/2006/extended-properties" xmlns:vt="http://schemas.openxmlformats.org/officeDocument/2006/docPropsVTypes">
  <Template>Organic</Template>
  <TotalTime>918</TotalTime>
  <Words>2114</Words>
  <Application>Microsoft Office PowerPoint</Application>
  <PresentationFormat>Ευρεία οθόνη</PresentationFormat>
  <Paragraphs>114</Paragraphs>
  <Slides>21</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21</vt:i4>
      </vt:variant>
    </vt:vector>
  </HeadingPairs>
  <TitlesOfParts>
    <vt:vector size="27" baseType="lpstr">
      <vt:lpstr>Aptos</vt:lpstr>
      <vt:lpstr>Arial</vt:lpstr>
      <vt:lpstr>Garamond</vt:lpstr>
      <vt:lpstr>Helvetica Neue</vt:lpstr>
      <vt:lpstr>Inter</vt:lpstr>
      <vt:lpstr>Οργανικό</vt:lpstr>
      <vt:lpstr>Παρουσίαση του PowerPoint</vt:lpstr>
      <vt:lpstr>Η Αθήνα την εποχή του Όθωνα</vt:lpstr>
      <vt:lpstr>Τα κτήρια στην εποχή του Όθωνα</vt:lpstr>
      <vt:lpstr>Βασιλικά Ανάκτορα – Ελληνικό Κοινοβούλιο </vt:lpstr>
      <vt:lpstr>Παρουσίαση του PowerPoint</vt:lpstr>
      <vt:lpstr>Πανεπιστήμιο Αθηνών</vt:lpstr>
      <vt:lpstr>Οφθαλμιατρείο Αθηνών</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Office</dc:creator>
  <cp:lastModifiedBy>Polytimi Chamosfakidi</cp:lastModifiedBy>
  <cp:revision>75</cp:revision>
  <dcterms:created xsi:type="dcterms:W3CDTF">2026-01-12T16:40:25Z</dcterms:created>
  <dcterms:modified xsi:type="dcterms:W3CDTF">2026-04-26T10:27:41Z</dcterms:modified>
</cp:coreProperties>
</file>