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5" r:id="rId9"/>
    <p:sldId id="266" r:id="rId10"/>
    <p:sldId id="267" r:id="rId11"/>
    <p:sldId id="264" r:id="rId12"/>
    <p:sldId id="272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944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E05-609B-47BE-89AA-60B746269E39}" type="datetimeFigureOut">
              <a:rPr lang="el-GR" smtClean="0"/>
              <a:pPr/>
              <a:t>3/7/2025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5BDE-0703-4EC3-9FBE-415BE1DB89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E05-609B-47BE-89AA-60B746269E39}" type="datetimeFigureOut">
              <a:rPr lang="el-GR" smtClean="0"/>
              <a:pPr/>
              <a:t>3/7/2025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5BDE-0703-4EC3-9FBE-415BE1DB89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E05-609B-47BE-89AA-60B746269E39}" type="datetimeFigureOut">
              <a:rPr lang="el-GR" smtClean="0"/>
              <a:pPr/>
              <a:t>3/7/2025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5BDE-0703-4EC3-9FBE-415BE1DB89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E05-609B-47BE-89AA-60B746269E39}" type="datetimeFigureOut">
              <a:rPr lang="el-GR" smtClean="0"/>
              <a:pPr/>
              <a:t>3/7/2025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5BDE-0703-4EC3-9FBE-415BE1DB89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E05-609B-47BE-89AA-60B746269E39}" type="datetimeFigureOut">
              <a:rPr lang="el-GR" smtClean="0"/>
              <a:pPr/>
              <a:t>3/7/2025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5BDE-0703-4EC3-9FBE-415BE1DB89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E05-609B-47BE-89AA-60B746269E39}" type="datetimeFigureOut">
              <a:rPr lang="el-GR" smtClean="0"/>
              <a:pPr/>
              <a:t>3/7/2025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5BDE-0703-4EC3-9FBE-415BE1DB89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E05-609B-47BE-89AA-60B746269E39}" type="datetimeFigureOut">
              <a:rPr lang="el-GR" smtClean="0"/>
              <a:pPr/>
              <a:t>3/7/2025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5BDE-0703-4EC3-9FBE-415BE1DB89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E05-609B-47BE-89AA-60B746269E39}" type="datetimeFigureOut">
              <a:rPr lang="el-GR" smtClean="0"/>
              <a:pPr/>
              <a:t>3/7/2025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5BDE-0703-4EC3-9FBE-415BE1DB89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E05-609B-47BE-89AA-60B746269E39}" type="datetimeFigureOut">
              <a:rPr lang="el-GR" smtClean="0"/>
              <a:pPr/>
              <a:t>3/7/2025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5BDE-0703-4EC3-9FBE-415BE1DB89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E05-609B-47BE-89AA-60B746269E39}" type="datetimeFigureOut">
              <a:rPr lang="el-GR" smtClean="0"/>
              <a:pPr/>
              <a:t>3/7/2025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5BDE-0703-4EC3-9FBE-415BE1DB89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E05-609B-47BE-89AA-60B746269E39}" type="datetimeFigureOut">
              <a:rPr lang="el-GR" smtClean="0"/>
              <a:pPr/>
              <a:t>3/7/2025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5BDE-0703-4EC3-9FBE-415BE1DB89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1FE05-609B-47BE-89AA-60B746269E39}" type="datetimeFigureOut">
              <a:rPr lang="el-GR" smtClean="0"/>
              <a:pPr/>
              <a:t>3/7/2025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55BDE-0703-4EC3-9FBE-415BE1DB89D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vart.gr/%cf%80%ce%bb%ce%ac%cf%84%cf%89%ce%bd%ce%b1%cf%82-%ce%ac%ce%b3%ce%bd%cf%89%cf%83%cf%84%ce%b1-%ce%b3%ce%b5%ce%b3%ce%bf%ce%bd%ce%bf%cf%84%ce%b1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428604"/>
            <a:ext cx="7715304" cy="200026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200" b="1" dirty="0"/>
              <a:t>                                            </a:t>
            </a:r>
            <a:r>
              <a:rPr lang="en-US" sz="2200" b="1" dirty="0"/>
              <a:t>                             </a:t>
            </a:r>
            <a:br>
              <a:rPr lang="el-GR" sz="2200" b="1" dirty="0"/>
            </a:br>
            <a:br>
              <a:rPr lang="el-GR" sz="2200" b="1" dirty="0"/>
            </a:br>
            <a:r>
              <a:rPr lang="el-GR" sz="2200" b="1" dirty="0"/>
              <a:t>                                                                       4</a:t>
            </a:r>
            <a:r>
              <a:rPr lang="el-GR" sz="2200" b="1" baseline="30000" dirty="0"/>
              <a:t>ο</a:t>
            </a:r>
            <a:r>
              <a:rPr lang="el-GR" sz="2200" b="1" dirty="0"/>
              <a:t> ΓΥΜΝΑΣΙΟ</a:t>
            </a:r>
            <a:r>
              <a:rPr lang="en-US" sz="2200" b="1" dirty="0"/>
              <a:t>  </a:t>
            </a:r>
            <a:r>
              <a:rPr lang="el-GR" sz="2200" b="1" dirty="0"/>
              <a:t>ΑΓ.ΠΑΡΑΣΚΕΥΗΣ</a:t>
            </a:r>
            <a:br>
              <a:rPr lang="el-GR" sz="2200" b="1" dirty="0"/>
            </a:br>
            <a:r>
              <a:rPr lang="el-GR" sz="2200" b="1" dirty="0"/>
              <a:t>                                                       </a:t>
            </a:r>
            <a:r>
              <a:rPr lang="en-US" sz="2200" b="1" dirty="0"/>
              <a:t>                         </a:t>
            </a:r>
            <a:r>
              <a:rPr lang="el-GR" sz="2200" b="1" dirty="0"/>
              <a:t> ΣΧΟΛΙΚΟ ΕΤΟΣ </a:t>
            </a:r>
            <a:r>
              <a:rPr lang="en-US" sz="2200" b="1" dirty="0"/>
              <a:t>:</a:t>
            </a:r>
            <a:r>
              <a:rPr lang="el-GR" sz="2200" b="1" dirty="0"/>
              <a:t> 2024-2025</a:t>
            </a:r>
            <a:br>
              <a:rPr lang="en-US" sz="2200" b="1" dirty="0"/>
            </a:br>
            <a:br>
              <a:rPr lang="el-GR" sz="2400" b="1" dirty="0"/>
            </a:br>
            <a:r>
              <a:rPr lang="el-GR" sz="3100" b="1" dirty="0"/>
              <a:t>ΟΜΙΛΟΣ ΦΙΛΑΝΑΓΝΩΣΙΑΣ ΚΑΙ  ΔΗΜΙΟΥΡΓΙΚΗΣ ΕΚΦΡΑΣΗΣ</a:t>
            </a:r>
            <a:br>
              <a:rPr lang="el-GR" sz="3100" b="1" dirty="0"/>
            </a:br>
            <a:endParaRPr lang="el-GR" sz="3100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142976" y="2786058"/>
            <a:ext cx="6400800" cy="17526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l-GR" b="1" dirty="0"/>
              <a:t>ΟΜΙΛΟΣ ΦΙΛΑΝΑΓΝΩΣΙΑΣ ΚΑΙ ΔΗΜΙΟΥΡΓΙΚΗΣ ΕΚΦΡΑΣΗΣ</a:t>
            </a:r>
          </a:p>
        </p:txBody>
      </p:sp>
      <p:sp>
        <p:nvSpPr>
          <p:cNvPr id="4" name="2 - Υπότιτλος"/>
          <p:cNvSpPr txBox="1">
            <a:spLocks/>
          </p:cNvSpPr>
          <p:nvPr/>
        </p:nvSpPr>
        <p:spPr>
          <a:xfrm>
            <a:off x="857224" y="2714620"/>
            <a:ext cx="6838952" cy="3571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el-GR" sz="3200" b="1" i="1" dirty="0"/>
              <a:t>     </a:t>
            </a:r>
          </a:p>
          <a:p>
            <a:pPr fontAlgn="base"/>
            <a:r>
              <a:rPr lang="el-GR" sz="3200" b="1" i="1" dirty="0"/>
              <a:t>          «Τα βιβλία δίνουν ψυχή στο σύμπαν, φτερά στο μυαλό, «τροφή» στη φαντασία και ζωή στα πάντα…». </a:t>
            </a:r>
          </a:p>
          <a:p>
            <a:pPr fontAlgn="base"/>
            <a:r>
              <a:rPr lang="el-GR" sz="3200" b="1" i="1" dirty="0"/>
              <a:t>                                               </a:t>
            </a:r>
            <a:r>
              <a:rPr lang="el-GR" sz="3200" b="1" i="1" dirty="0">
                <a:hlinkClick r:id="rId2"/>
              </a:rPr>
              <a:t>Πλάτωνας</a:t>
            </a:r>
            <a:endParaRPr lang="el-GR" sz="32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71450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l-GR" b="1" i="1" dirty="0"/>
              <a:t>«</a:t>
            </a:r>
            <a:r>
              <a:rPr lang="el-GR" sz="2000" b="1" i="1" dirty="0"/>
              <a:t>Το διάβασμα είναι το μόνο μέσο με το οποίο γλιστράμε, άθελά μας, συχνά αβοήθητα, στο δέρμα του άλλου, στη φωνή του άλλου, στην ψυχή του άλλου».                          </a:t>
            </a:r>
            <a:r>
              <a:rPr lang="el-GR" sz="2000" b="1" i="1" dirty="0" err="1"/>
              <a:t>Τζόις</a:t>
            </a:r>
            <a:r>
              <a:rPr lang="el-GR" sz="2000" b="1" i="1" dirty="0"/>
              <a:t>  Κάρολ </a:t>
            </a:r>
            <a:r>
              <a:rPr lang="el-GR" sz="2000" b="1" i="1" dirty="0" err="1"/>
              <a:t>Όουτς</a:t>
            </a:r>
            <a:br>
              <a:rPr lang="el-GR" b="1" i="1" dirty="0"/>
            </a:br>
            <a:endParaRPr lang="el-GR" dirty="0"/>
          </a:p>
        </p:txBody>
      </p:sp>
      <p:pic>
        <p:nvPicPr>
          <p:cNvPr id="4" name="3 - Θέση περιεχομένου" descr="Η εποχη των υακινθων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48" y="2000240"/>
            <a:ext cx="7429552" cy="457200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el-GR" b="1" u="sng" dirty="0"/>
              <a:t>ΣΤΟΧΟΙ  ΟΜΙΛΟΥ</a:t>
            </a:r>
            <a:endParaRPr lang="el-GR" u="sng" dirty="0"/>
          </a:p>
          <a:p>
            <a:r>
              <a:rPr lang="el-GR" dirty="0"/>
              <a:t> </a:t>
            </a:r>
            <a:r>
              <a:rPr lang="el-GR" b="1" dirty="0"/>
              <a:t>1.Η ΔΗΜΙΟΥΡΓΙΚΗ  ΕΠΑΦΗ ΤΩΝ ΜΑΘΗΤΩΝ ΜΕ ΛΟΓΟΤΕΧΝΙΚΑ ΒΙΒΛΙΑ , ΤΑ ΟΠΟΙΑ ΑΠΕΥΘΥΝΟΝΤΑΙ ΣΕ ΕΦΗΒΟΥΣ, ΚΑΙ Η ΑΝΤΙΣΤΟΙΧΗ  ΜΕΛΕΤΗ ΑΥΤΩΝ ΤΩΝ ΕΡΓΩΝ.</a:t>
            </a:r>
          </a:p>
          <a:p>
            <a:r>
              <a:rPr lang="el-GR" b="1" dirty="0"/>
              <a:t>2.Η ΚΑΛΛΙΕΡΓΕΙΑ ΤΗΣ ΔΗΜΙΟΥΡΓΙΚΗΣ ΦΑΝΤΑΣΙΑΣ,ΤΟΥ ΣΥΝΑΙΣΘΗΜΑΤΙΚΟΥ ΚΟΣΜΟΥ, ΤΗΣ ΕΥΑΙΣΘΗΣΙΑΣ  ,ΤΗΣ ΕΝΣΥΝΑΙΣΘΗΣΗΣ  ΚΑΙ ΤΗΣ ΚΡΙΤΙΚΗΣ ΣΚΕΨΗΣ  ΤΩΝ ΜΑΘΗΤΩΝ.</a:t>
            </a:r>
          </a:p>
          <a:p>
            <a:r>
              <a:rPr lang="el-GR" b="1" dirty="0"/>
              <a:t>3.Η ΚΑΛΛΙΕΡΓΕΙΑ ΤΗΣ ΓΛΩΣΣΙΚΗΣ ΙΚΑΝΟΤΗΤΑΣ ΚΑΙ ΤΗΣ ΔΗΜΙΟΥΡΓΙΚΗΣ ΕΚΦΡΑΣΗΣ  ΤΩΝ ΜΑΘΗΤΩΝ , ΠΡΟΦΟΡΙΚΗΣ ΚΑΙ ΓΡΑΠΤΗΣ (ΔΗΜΙΟΥΡΓΙΚΗ ΓΡΑΦΗ).</a:t>
            </a:r>
          </a:p>
          <a:p>
            <a:endParaRPr lang="el-GR" b="1" dirty="0"/>
          </a:p>
          <a:p>
            <a:endParaRPr lang="el-GR" b="1" dirty="0"/>
          </a:p>
          <a:p>
            <a:endParaRPr lang="el-GR" b="1" dirty="0"/>
          </a:p>
          <a:p>
            <a:pPr>
              <a:buNone/>
            </a:pPr>
            <a:endParaRPr lang="el-GR" b="1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el-GR" sz="2800" dirty="0"/>
          </a:p>
        </p:txBody>
      </p:sp>
      <p:sp>
        <p:nvSpPr>
          <p:cNvPr id="4" name="3 - Ορθογώνιο"/>
          <p:cNvSpPr/>
          <p:nvPr/>
        </p:nvSpPr>
        <p:spPr>
          <a:xfrm>
            <a:off x="714348" y="2500306"/>
            <a:ext cx="80010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4.Η ΑΙΣΘΗΤΙΚΗ ΑΠΟΛΑΥΣΗ ΠΟΥ ΧΑΡΙΖΕΙ Η ΕΠΑΦΗ ΜΕ ΤΑ ΕΡΓΑ ΤΗΣ ΛΟΓΟΤΕΧΝΙΑΣ .</a:t>
            </a:r>
          </a:p>
          <a:p>
            <a:r>
              <a:rPr lang="el-GR" sz="2800" b="1" dirty="0"/>
              <a:t>5.Η ΚΑΛΛΙΕΡΓΕΙΑ ΤΗΣ  ΕΠΙ-ΚΟΙΝΩΝΙΑΣ ΚΑΙ ΤΗΣ ΣΥΝ-ΕΡΓΑΣΙΑΣ ΜΕΤΑΞΥ ΜΑΘΗΤΩΝ  ΚΑΘΩΣ ΚΑΙ ΜΑΘΗΤΩΝ – ΕΚΑΠΑΙΔΕΥΤΙΚΩΝ</a:t>
            </a:r>
            <a:r>
              <a:rPr lang="el-GR" sz="3200" b="1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4000" dirty="0"/>
              <a:t>Κι ας μην ξεχνάμε  …..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fontAlgn="base"/>
            <a:endParaRPr lang="el-GR" sz="6400" b="1" dirty="0"/>
          </a:p>
          <a:p>
            <a:pPr fontAlgn="base"/>
            <a:endParaRPr lang="el-GR" sz="6400" b="1" dirty="0"/>
          </a:p>
          <a:p>
            <a:pPr fontAlgn="base"/>
            <a:r>
              <a:rPr lang="el-GR" sz="6400" b="1" dirty="0"/>
              <a:t>«…… </a:t>
            </a:r>
            <a:r>
              <a:rPr lang="el-GR" sz="5700" b="1" dirty="0"/>
              <a:t>ότι κάτι πολύ μαγικό μπορεί να συμβεί όταν διαβάζεις ένα καλό βιβλίο».  </a:t>
            </a:r>
          </a:p>
          <a:p>
            <a:pPr fontAlgn="base">
              <a:buNone/>
            </a:pPr>
            <a:r>
              <a:rPr lang="el-GR" sz="5700" b="1" dirty="0"/>
              <a:t>                           </a:t>
            </a:r>
            <a:r>
              <a:rPr lang="el-GR" sz="5700" b="1" dirty="0" err="1"/>
              <a:t>Τζοάν</a:t>
            </a:r>
            <a:r>
              <a:rPr lang="el-GR" sz="5700" b="1" dirty="0"/>
              <a:t> </a:t>
            </a:r>
            <a:r>
              <a:rPr lang="el-GR" sz="5700" b="1" dirty="0" err="1"/>
              <a:t>Ρόουλινγκ</a:t>
            </a:r>
            <a:endParaRPr lang="el-GR" sz="5700" b="1" dirty="0"/>
          </a:p>
          <a:p>
            <a:endParaRPr lang="el-GR" sz="6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lnSpcReduction="10000"/>
          </a:bodyPr>
          <a:lstStyle/>
          <a:p>
            <a:r>
              <a:rPr lang="el-GR" sz="2800" b="1" dirty="0"/>
              <a:t>ΥΠΕΥΘΥΝΕΣ ΕΚΠΑΙΔΕΥΤΙΚΟΙ ΤΟΥ ΟΜΙΛΟΥ ΦΙΛΑΝΑΓΝΩΣΙΑΣ ΚΑΙ ΔΗΜΙΟΥΡΓΙΚΗΣ ΕΚΦΡΑΣΗΣ </a:t>
            </a:r>
          </a:p>
          <a:p>
            <a:endParaRPr lang="el-GR" sz="2800" b="1" dirty="0"/>
          </a:p>
          <a:p>
            <a:r>
              <a:rPr lang="el-GR" sz="2800" b="1" dirty="0"/>
              <a:t>ΙΩΑΝΝΑ ΓΛΥΚΑ, ΦΙΛΟΛΟΓΟΣ</a:t>
            </a:r>
          </a:p>
          <a:p>
            <a:r>
              <a:rPr lang="el-GR" sz="2800" b="1" dirty="0"/>
              <a:t>ΜΑΡΙΑ ΜΙΧΟΥ, ΦΙΛΟΛΟΓΟΣ</a:t>
            </a:r>
            <a:endParaRPr lang="en-US" sz="2800" b="1" dirty="0"/>
          </a:p>
          <a:p>
            <a:endParaRPr lang="el-GR" sz="2800" b="1" i="1" dirty="0"/>
          </a:p>
          <a:p>
            <a:r>
              <a:rPr lang="el-GR" b="1" dirty="0"/>
              <a:t>«</a:t>
            </a:r>
            <a:r>
              <a:rPr lang="el-GR" b="1" i="1" dirty="0"/>
              <a:t>Ένα βιβλίο είναι σαν τον κήπο που τον κουβαλάς στην τσέπη σου». – Κινέζικη παροιμία</a:t>
            </a:r>
            <a:endParaRPr lang="en-US" b="1" i="1" dirty="0"/>
          </a:p>
          <a:p>
            <a:endParaRPr lang="el-GR" b="1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642918"/>
            <a:ext cx="8258204" cy="548324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428596" y="285728"/>
            <a:ext cx="8429684" cy="489364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fontAlgn="base"/>
            <a:endParaRPr lang="en-US" sz="2800" b="1" dirty="0"/>
          </a:p>
          <a:p>
            <a:pPr fontAlgn="base"/>
            <a:endParaRPr lang="en-US" sz="2800" b="1" dirty="0"/>
          </a:p>
          <a:p>
            <a:pPr fontAlgn="base"/>
            <a:r>
              <a:rPr lang="el-GR" sz="2800" b="1" i="1" dirty="0"/>
              <a:t>«</a:t>
            </a:r>
            <a:r>
              <a:rPr lang="el-GR" sz="3200" b="1" i="1" dirty="0"/>
              <a:t>Πάντα φανταζόμουν ότι ο Παράδεισος θα είναι ένα είδος βιβλιοθήκης». </a:t>
            </a:r>
          </a:p>
          <a:p>
            <a:pPr fontAlgn="base"/>
            <a:r>
              <a:rPr lang="el-GR" sz="3200" b="1" i="1" dirty="0"/>
              <a:t>                                             </a:t>
            </a:r>
            <a:r>
              <a:rPr lang="el-GR" sz="3200" b="1" i="1" dirty="0" err="1"/>
              <a:t>Χόρχε</a:t>
            </a:r>
            <a:r>
              <a:rPr lang="el-GR" sz="3200" b="1" i="1" dirty="0"/>
              <a:t> </a:t>
            </a:r>
            <a:r>
              <a:rPr lang="el-GR" sz="3200" b="1" i="1" dirty="0" err="1"/>
              <a:t>Λουίς</a:t>
            </a:r>
            <a:r>
              <a:rPr lang="el-GR" sz="3200" b="1" i="1" dirty="0"/>
              <a:t> Μπόρχες</a:t>
            </a:r>
            <a:endParaRPr lang="en-US" sz="3200" b="1" i="1" dirty="0"/>
          </a:p>
          <a:p>
            <a:pPr fontAlgn="base"/>
            <a:endParaRPr lang="el-GR" sz="3200" b="1" i="1" dirty="0"/>
          </a:p>
          <a:p>
            <a:pPr fontAlgn="base"/>
            <a:r>
              <a:rPr lang="el-GR" sz="3200" b="1" i="1" dirty="0"/>
              <a:t>  </a:t>
            </a:r>
            <a:r>
              <a:rPr lang="en-US" sz="3200" b="1" i="1" dirty="0"/>
              <a:t> </a:t>
            </a:r>
            <a:r>
              <a:rPr lang="el-GR" sz="3200" b="1" i="1" dirty="0"/>
              <a:t>«Το διάβασμα είναι μια άσκηση </a:t>
            </a:r>
            <a:r>
              <a:rPr lang="el-GR" sz="3200" b="1" i="1" dirty="0" err="1"/>
              <a:t>ενσυναίσθησης</a:t>
            </a:r>
            <a:r>
              <a:rPr lang="el-GR" sz="3200" b="1" i="1" dirty="0"/>
              <a:t>· μια άσκηση στο να περπατάς στα παπούτσια κάποιου άλλου για λίγο». </a:t>
            </a:r>
            <a:r>
              <a:rPr lang="el-GR" sz="3200" b="1" i="1" dirty="0" err="1"/>
              <a:t>Μάλορι</a:t>
            </a:r>
            <a:r>
              <a:rPr lang="el-GR" sz="3200" b="1" i="1" dirty="0"/>
              <a:t> </a:t>
            </a:r>
            <a:r>
              <a:rPr lang="el-GR" sz="3200" b="1" i="1" dirty="0" err="1"/>
              <a:t>Μπλάκμαν</a:t>
            </a:r>
            <a:endParaRPr lang="el-GR" sz="32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endParaRPr lang="el-GR" sz="2400" dirty="0"/>
          </a:p>
          <a:p>
            <a:r>
              <a:rPr lang="el-GR" sz="9600" b="1" dirty="0">
                <a:latin typeface="+mj-lt"/>
                <a:cs typeface="Arial" pitchFamily="34" charset="0"/>
              </a:rPr>
              <a:t> ΜΑΘΗΤΕΣ /ΜΑΘΗΤΡΙΕΣ ΟΙ ΟΠΟΙΟΙ/ ΟΠΟΙΕΣ  ΣΥΜΜΕΤΕΙΧΑΝ  ΣΤΟΝ ΟΜΙΛΟ ΦΙΛΑΝΑΓΝΩΣΙΑΣ ΚΑΙ ΔΗΜΙΟΥΡΓΙΚΗΣ ΕΚΦΡΑΣΗΣ</a:t>
            </a:r>
          </a:p>
          <a:p>
            <a:endParaRPr lang="el-GR" sz="9600" b="1" dirty="0">
              <a:latin typeface="+mj-lt"/>
              <a:cs typeface="Arial" pitchFamily="34" charset="0"/>
            </a:endParaRPr>
          </a:p>
          <a:p>
            <a:r>
              <a:rPr lang="el-GR" sz="9600" b="1" dirty="0">
                <a:latin typeface="+mj-lt"/>
                <a:cs typeface="Arial" pitchFamily="34" charset="0"/>
              </a:rPr>
              <a:t>ΓΚΟΡΓΚΟΛΗ  ΗΒΗ (Α1)</a:t>
            </a:r>
          </a:p>
          <a:p>
            <a:r>
              <a:rPr lang="el-GR" sz="9600" b="1" dirty="0">
                <a:latin typeface="+mj-lt"/>
                <a:cs typeface="Arial" pitchFamily="34" charset="0"/>
              </a:rPr>
              <a:t>ΖΕΡΒΑΚΗΣ  ΙΩΑΝΝΗΣ (Α1)</a:t>
            </a:r>
          </a:p>
          <a:p>
            <a:r>
              <a:rPr lang="el-GR" sz="9600" b="1" dirty="0">
                <a:latin typeface="+mj-lt"/>
                <a:cs typeface="Arial" pitchFamily="34" charset="0"/>
              </a:rPr>
              <a:t>ΚΟΝΤΟΓΙΩΡΓΗ ΑΝΑΣΤΑΣΙΑ (Α2)</a:t>
            </a:r>
          </a:p>
          <a:p>
            <a:r>
              <a:rPr lang="el-GR" sz="9600" b="1" dirty="0">
                <a:latin typeface="+mj-lt"/>
                <a:cs typeface="Arial" pitchFamily="34" charset="0"/>
              </a:rPr>
              <a:t>ΚΟΡΡΕΣ  ΓΕΩΡΓΙΟΣ (Α2)</a:t>
            </a:r>
          </a:p>
          <a:p>
            <a:r>
              <a:rPr lang="el-GR" sz="9600" b="1" dirty="0">
                <a:latin typeface="+mj-lt"/>
                <a:cs typeface="Arial" pitchFamily="34" charset="0"/>
              </a:rPr>
              <a:t>ΜΑΡΚΟΠΟΥΛΟΥ  ΣΤΑΥΡΟΥΛΑ ΑΝΝΑ (Α2)</a:t>
            </a:r>
          </a:p>
          <a:p>
            <a:r>
              <a:rPr lang="el-GR" sz="9600" b="1" dirty="0">
                <a:latin typeface="+mj-lt"/>
                <a:cs typeface="Arial" pitchFamily="34" charset="0"/>
              </a:rPr>
              <a:t>ΠΑΝΟΥΡΓΙΑ  ΑΓΓΕΛΙΚΗ ΜΑΡΙΝΑ (Α2)</a:t>
            </a:r>
          </a:p>
          <a:p>
            <a:r>
              <a:rPr lang="el-GR" sz="9600" b="1" dirty="0">
                <a:latin typeface="+mj-lt"/>
                <a:cs typeface="Arial" pitchFamily="34" charset="0"/>
              </a:rPr>
              <a:t>ΓΡΑΜΜΑΤΙΚΟΠΟΥΛΟΥ  ΘΕΟΔΩΡΑ   (Α3)</a:t>
            </a:r>
          </a:p>
          <a:p>
            <a:pPr>
              <a:buNone/>
            </a:pPr>
            <a:r>
              <a:rPr lang="en-US" sz="9600" b="1" dirty="0">
                <a:latin typeface="+mj-lt"/>
                <a:cs typeface="Arial" pitchFamily="34" charset="0"/>
              </a:rPr>
              <a:t>           </a:t>
            </a:r>
            <a:endParaRPr lang="el-GR" sz="9600" dirty="0">
              <a:latin typeface="+mj-lt"/>
              <a:cs typeface="Arial" pitchFamily="34" charset="0"/>
            </a:endParaRPr>
          </a:p>
          <a:p>
            <a:endParaRPr lang="el-GR" sz="9600" dirty="0"/>
          </a:p>
          <a:p>
            <a:endParaRPr lang="el-GR" sz="2000" dirty="0"/>
          </a:p>
          <a:p>
            <a:endParaRPr lang="el-GR" sz="2000" dirty="0"/>
          </a:p>
          <a:p>
            <a:endParaRPr lang="el-GR" sz="2000" dirty="0"/>
          </a:p>
          <a:p>
            <a:r>
              <a:rPr lang="el-GR" sz="2000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sz="2400" b="1" dirty="0">
                <a:cs typeface="Arial" pitchFamily="34" charset="0"/>
              </a:rPr>
              <a:t>ΓΡΑΜΜΑΤΙΚΟΠΟΥΛΟΥ ΘΕΟΔΩΡΑ   (Α3)</a:t>
            </a:r>
            <a:endParaRPr lang="en-US" sz="2400" b="1" dirty="0">
              <a:cs typeface="Arial" pitchFamily="34" charset="0"/>
            </a:endParaRPr>
          </a:p>
          <a:p>
            <a:r>
              <a:rPr lang="el-GR" sz="2400" b="1" dirty="0">
                <a:cs typeface="Arial" pitchFamily="34" charset="0"/>
              </a:rPr>
              <a:t>ΠΕΣΧΟΣ  ΣΤΑΥΡΟΣ (Α3)</a:t>
            </a:r>
            <a:endParaRPr lang="en-US" sz="2400" b="1" dirty="0">
              <a:cs typeface="Arial" pitchFamily="34" charset="0"/>
            </a:endParaRPr>
          </a:p>
          <a:p>
            <a:r>
              <a:rPr lang="el-GR" sz="2400" b="1" dirty="0">
                <a:cs typeface="Arial" pitchFamily="34" charset="0"/>
              </a:rPr>
              <a:t>ΧΑΤΖΗΑΓΟΡΑΚΗ  ΝΙΚΟΛΕΤΤΑ (Α3)</a:t>
            </a:r>
          </a:p>
          <a:p>
            <a:r>
              <a:rPr lang="el-GR" sz="2400" b="1" dirty="0">
                <a:cs typeface="Arial" pitchFamily="34" charset="0"/>
              </a:rPr>
              <a:t>ΧΡΗΣΤΑΚΕΑ  ΙΩΑΝΝΑ (Α3)</a:t>
            </a:r>
          </a:p>
          <a:p>
            <a:r>
              <a:rPr lang="el-GR" sz="2400" b="1" dirty="0">
                <a:cs typeface="Arial" pitchFamily="34" charset="0"/>
              </a:rPr>
              <a:t>ΚΑΡΑΓΙΩΡΓΟΣ ΟΡΕΣΤΗΣ (Α4)</a:t>
            </a:r>
          </a:p>
          <a:p>
            <a:r>
              <a:rPr lang="el-GR" sz="2400" b="1" dirty="0">
                <a:cs typeface="Arial" pitchFamily="34" charset="0"/>
              </a:rPr>
              <a:t>ΜΗΤΡΟΠΟΥΛΟΣ  ΑΝΑΣΤΑΣΙΟΣ  ΜΑΡΙΟΣ(Α4)</a:t>
            </a:r>
          </a:p>
          <a:p>
            <a:r>
              <a:rPr lang="el-GR" sz="2400" b="1" dirty="0">
                <a:cs typeface="Arial" pitchFamily="34" charset="0"/>
              </a:rPr>
              <a:t>ΝΤΟΥΦΑΣ ΙΑΣΟΝΑΣ (Α4)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el-GR" dirty="0"/>
          </a:p>
          <a:p>
            <a:r>
              <a:rPr lang="el-GR" sz="3800" b="1" dirty="0"/>
              <a:t> </a:t>
            </a:r>
            <a:r>
              <a:rPr lang="el-GR" sz="3100" b="1" i="1" u="sng" dirty="0"/>
              <a:t>ΘΕΜΑΤΙΚΗ ΟΜΙΛΟΥ : ΠΡΟΣΕΓΓΙΖΟΝΤΑΣ ΘΕΜΑΤΑ ΤΗΣ ΚΑΘΗΜΕΡΙΝΗΣ ΖΩΗΣ ΤΩΝ ΕΦΗΒΩΝ  ΜΕ ΤΗΝ ΜΑΤΙΑ ΤΗΣ ΛΟΓΟΤΕΧΝΙΑΣ</a:t>
            </a:r>
          </a:p>
          <a:p>
            <a:endParaRPr lang="en-US" sz="3100" b="1" dirty="0"/>
          </a:p>
          <a:p>
            <a:r>
              <a:rPr lang="el-GR" sz="3100" b="1" dirty="0"/>
              <a:t>ΤΑΞΗ </a:t>
            </a:r>
            <a:r>
              <a:rPr lang="en-US" sz="3100" b="1" dirty="0"/>
              <a:t>: </a:t>
            </a:r>
            <a:r>
              <a:rPr lang="el-GR" sz="3100" b="1" dirty="0"/>
              <a:t>Α</a:t>
            </a:r>
            <a:r>
              <a:rPr lang="en-US" sz="3100" b="1" dirty="0"/>
              <a:t>’</a:t>
            </a:r>
            <a:r>
              <a:rPr lang="el-GR" sz="3100" b="1" dirty="0"/>
              <a:t> ΓΥΜΝΑΣΙΟΥ</a:t>
            </a:r>
            <a:endParaRPr lang="en-US" sz="3100" b="1" dirty="0"/>
          </a:p>
          <a:p>
            <a:r>
              <a:rPr lang="el-GR" sz="3100" b="1" dirty="0"/>
              <a:t>ΑΡΙΘΜΟΣ ΜΑΘΗΤΩΝ</a:t>
            </a:r>
            <a:r>
              <a:rPr lang="el-GR" sz="3100" dirty="0"/>
              <a:t> : 14 ΜΑΘΗΤΕΣ </a:t>
            </a:r>
          </a:p>
          <a:p>
            <a:r>
              <a:rPr lang="el-GR" sz="3100" b="1" dirty="0"/>
              <a:t>ΗΜΕΡΑ ΣΥΝΑΝΤΗΣΗΣ : </a:t>
            </a:r>
            <a:r>
              <a:rPr lang="el-GR" sz="3100" dirty="0"/>
              <a:t>ΚΑΘΕ ΤΡΙΤΗ </a:t>
            </a:r>
          </a:p>
          <a:p>
            <a:r>
              <a:rPr lang="el-GR" sz="3100" b="1" dirty="0"/>
              <a:t>ΩΡΕΣ</a:t>
            </a:r>
            <a:r>
              <a:rPr lang="el-GR" sz="3100" dirty="0"/>
              <a:t> : ΔΥΟ ΔΙΔΑΚΤΙΚΕΣ ΩΡΕΣ ΜΕΤΑ ΤΟ ΠΕΡΑΣ ΤΩΝ ΜΑΘΗΜΑΤΩΝ ( ΕΝΑΡΞΗ 14.10-ΛΗΞΗ 15.40 )</a:t>
            </a:r>
          </a:p>
          <a:p>
            <a:endParaRPr lang="el-GR" sz="3800" dirty="0"/>
          </a:p>
          <a:p>
            <a:endParaRPr lang="el-GR" sz="4400" dirty="0"/>
          </a:p>
          <a:p>
            <a:endParaRPr lang="el-GR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endParaRPr lang="el-GR" dirty="0"/>
          </a:p>
          <a:p>
            <a:r>
              <a:rPr lang="el-GR" sz="2400" b="1" u="sng" dirty="0">
                <a:cs typeface="Arial" pitchFamily="34" charset="0"/>
              </a:rPr>
              <a:t>ΥΛΙΚΟ ΠΡΟΣ ΑΝΑΓΝΩΣΗ – ΠΡΟΣΕΓΓΙΣΗ -ΜΕΛΕΤΗ – ΕΠΕΞΕΡΓΑΣΙΑ-ΣΥΖΗΤΗΣΗ</a:t>
            </a:r>
          </a:p>
          <a:p>
            <a:r>
              <a:rPr lang="el-GR" sz="2400" b="1" dirty="0">
                <a:cs typeface="Arial" pitchFamily="34" charset="0"/>
              </a:rPr>
              <a:t>ΤΑ ΠΑΡΑΚΑΤΩ ΛΟΓΟΤΕΧΝΙΚΑ ΒΙΒΛΙΑ ΕΛΛΗΝΩΝ  ΣΥΓΓΡΑΦΕΩΝ </a:t>
            </a:r>
            <a:r>
              <a:rPr lang="el-GR" sz="2400" dirty="0">
                <a:cs typeface="Arial" pitchFamily="34" charset="0"/>
              </a:rPr>
              <a:t>:</a:t>
            </a:r>
          </a:p>
          <a:p>
            <a:endParaRPr lang="el-GR" sz="2400" dirty="0">
              <a:cs typeface="Arial" pitchFamily="34" charset="0"/>
            </a:endParaRPr>
          </a:p>
          <a:p>
            <a:r>
              <a:rPr lang="el-GR" sz="2400" b="1" dirty="0">
                <a:cs typeface="Arial" pitchFamily="34" charset="0"/>
              </a:rPr>
              <a:t>1. « ΕΝΑ ΠΑΙΔΙ ΑΠΟ ΤΟ ΠΟΥΘΕΝΑ »  ΤΗΣ ΑΛΚΗΣ ΖΕΗ  </a:t>
            </a:r>
          </a:p>
          <a:p>
            <a:r>
              <a:rPr lang="el-GR" sz="2400" b="1" dirty="0">
                <a:cs typeface="Arial" pitchFamily="34" charset="0"/>
              </a:rPr>
              <a:t>2.«.  «ΤΟ ΨΕΜΑ » ΤΗΣ ΖΩΡΖ ΣΑΡΗ </a:t>
            </a:r>
          </a:p>
          <a:p>
            <a:r>
              <a:rPr lang="el-GR" sz="2400" b="1" dirty="0">
                <a:cs typeface="Arial" pitchFamily="34" charset="0"/>
              </a:rPr>
              <a:t>3.  « Η ΕΠΟΧΗ ΤΩΝ ΥΑΚΙΝΘΩΝ » ΤΗΣ  ΤΟΥΛΑΣ ΤΙΓΚΑ</a:t>
            </a:r>
          </a:p>
          <a:p>
            <a:pPr>
              <a:buNone/>
            </a:pPr>
            <a:endParaRPr lang="el-GR" b="1" dirty="0"/>
          </a:p>
          <a:p>
            <a:endParaRPr lang="el-GR" b="1" dirty="0">
              <a:cs typeface="Arial" pitchFamily="34" charset="0"/>
            </a:endParaRPr>
          </a:p>
          <a:p>
            <a:endParaRPr lang="el-GR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«Τα βιβλία είναι το αεροπλάνο, το τρένο και ο δρόμος. Είναι ο προορισμός και το ταξίδι. Είναι το σπίτι». </a:t>
            </a:r>
            <a:br>
              <a:rPr lang="el-GR" sz="2000" b="1" dirty="0"/>
            </a:br>
            <a:r>
              <a:rPr lang="el-GR" sz="2000" b="1" dirty="0"/>
              <a:t>                                                                                  Άννα </a:t>
            </a:r>
            <a:r>
              <a:rPr lang="el-GR" sz="2000" b="1" dirty="0" err="1"/>
              <a:t>Κουίντλεν</a:t>
            </a:r>
            <a:br>
              <a:rPr lang="el-GR" sz="2000" b="1" dirty="0"/>
            </a:br>
            <a:endParaRPr lang="el-GR" sz="2000" dirty="0"/>
          </a:p>
        </p:txBody>
      </p:sp>
      <p:pic>
        <p:nvPicPr>
          <p:cNvPr id="4" name="3 - Θέση περιεχομένου" descr="ΤΟ ΠΑΙΔΙ ΑΠΟ ΤΟ ΠΟΥΘΕΝΑ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1802" y="2214554"/>
            <a:ext cx="3714776" cy="421484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857232"/>
            <a:ext cx="8515352" cy="142876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fontAlgn="base"/>
            <a:r>
              <a:rPr lang="el-GR" sz="1800" b="1" dirty="0"/>
              <a:t>«Το διάβασμα είναι μια άσκηση </a:t>
            </a:r>
            <a:r>
              <a:rPr lang="el-GR" sz="1800" b="1" dirty="0" err="1"/>
              <a:t>ενσυναίσθησης</a:t>
            </a:r>
            <a:r>
              <a:rPr lang="el-GR" sz="1800" b="1" dirty="0"/>
              <a:t>· μια άσκηση στο να περπατάς στα παπούτσια κάποιου άλλου για λίγο». </a:t>
            </a:r>
            <a:br>
              <a:rPr lang="el-GR" sz="1800" b="1" dirty="0"/>
            </a:br>
            <a:r>
              <a:rPr lang="el-GR" sz="1800" b="1" dirty="0"/>
              <a:t>                                                                        </a:t>
            </a:r>
            <a:r>
              <a:rPr lang="el-GR" sz="1800" b="1" dirty="0" err="1"/>
              <a:t>Μάλορι</a:t>
            </a:r>
            <a:r>
              <a:rPr lang="el-GR" sz="1800" b="1" dirty="0"/>
              <a:t> </a:t>
            </a:r>
            <a:r>
              <a:rPr lang="el-GR" sz="1800" b="1" dirty="0" err="1"/>
              <a:t>Μπλάκμαν</a:t>
            </a:r>
            <a:endParaRPr lang="el-GR" sz="1800" b="1" dirty="0"/>
          </a:p>
        </p:txBody>
      </p:sp>
      <p:pic>
        <p:nvPicPr>
          <p:cNvPr id="4" name="3 - Θέση περιεχομένου" descr="ΤΟ ΨΕΜΑ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9058" y="2357430"/>
            <a:ext cx="3714776" cy="3883629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527</Words>
  <Application>Microsoft Office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Θέμα του Office</vt:lpstr>
      <vt:lpstr>                                                                                                                                                  4ο ΓΥΜΝΑΣΙΟ  ΑΓ.ΠΑΡΑΣΚΕΥΗΣ                                                                                  ΣΧΟΛΙΚΟ ΕΤΟΣ : 2024-2025  ΟΜΙΛΟΣ ΦΙΛΑΝΑΓΝΩΣΙΑΣ ΚΑΙ  ΔΗΜΙΟΥΡΓΙΚΗΣ ΕΚΦΡΑΣΗΣ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«Τα βιβλία είναι το αεροπλάνο, το τρένο και ο δρόμος. Είναι ο προορισμός και το ταξίδι. Είναι το σπίτι».                                                                                    Άννα Κουίντλεν </vt:lpstr>
      <vt:lpstr>«Το διάβασμα είναι μια άσκηση ενσυναίσθησης· μια άσκηση στο να περπατάς στα παπούτσια κάποιου άλλου για λίγο».                                                                          Μάλορι Μπλάκμαν</vt:lpstr>
      <vt:lpstr>«Το διάβασμα είναι το μόνο μέσο με το οποίο γλιστράμε, άθελά μας, συχνά αβοήθητα, στο δέρμα του άλλου, στη φωνή του άλλου, στην ψυχή του άλλου».                          Τζόις  Κάρολ Όουτς </vt:lpstr>
      <vt:lpstr>PowerPoint Presentation</vt:lpstr>
      <vt:lpstr>PowerPoint Presentation</vt:lpstr>
      <vt:lpstr>Κι ας μην ξεχνάμε  …..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4ο ΓΥΜΝΑΣΙΟ  ΑΓ.ΠΑΡΑΣΚΕΥΗΣ ΣΧΟΛΙΚΟ ΕΤΟΣ 2024-2025</dc:title>
  <dc:creator>Marianna</dc:creator>
  <cp:lastModifiedBy>SAKELLAROPOULOU ANNA</cp:lastModifiedBy>
  <cp:revision>21</cp:revision>
  <dcterms:created xsi:type="dcterms:W3CDTF">2025-06-29T04:16:50Z</dcterms:created>
  <dcterms:modified xsi:type="dcterms:W3CDTF">2025-07-03T10:52:02Z</dcterms:modified>
</cp:coreProperties>
</file>