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60"/>
  </p:normalViewPr>
  <p:slideViewPr>
    <p:cSldViewPr snapToGrid="0">
      <p:cViewPr varScale="1">
        <p:scale>
          <a:sx n="99" d="100"/>
          <a:sy n="99" d="100"/>
        </p:scale>
        <p:origin x="1032"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dirty="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7/3/2025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7/3/2025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7/3/2025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7/3/2025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7/3/2025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7" name="Date Placeholder 4"/>
          <p:cNvSpPr>
            <a:spLocks noGrp="1"/>
          </p:cNvSpPr>
          <p:nvPr>
            <p:ph type="dt" sz="half" idx="10"/>
          </p:nvPr>
        </p:nvSpPr>
        <p:spPr/>
        <p:txBody>
          <a:bodyPr/>
          <a:lstStyle/>
          <a:p>
            <a:fld id="{4509A250-FF31-4206-8172-F9D3106AACB1}" type="datetimeFigureOut">
              <a:rPr lang="en-US" dirty="0"/>
              <a:t>7/3/2025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dirty="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7/3/2025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D12C8C69-03A8-A08D-C05B-726CDB933E11}"/>
              </a:ext>
            </a:extLst>
          </p:cNvPr>
          <p:cNvSpPr>
            <a:spLocks noGrp="1"/>
          </p:cNvSpPr>
          <p:nvPr>
            <p:ph type="subTitle" idx="1"/>
          </p:nvPr>
        </p:nvSpPr>
        <p:spPr>
          <a:xfrm>
            <a:off x="7033843" y="3988565"/>
            <a:ext cx="4176348" cy="2500157"/>
          </a:xfrm>
        </p:spPr>
        <p:txBody>
          <a:bodyPr>
            <a:normAutofit fontScale="92500" lnSpcReduction="10000"/>
          </a:bodyPr>
          <a:lstStyle/>
          <a:p>
            <a:r>
              <a:rPr lang="el-GR" cap="none" dirty="0"/>
              <a:t>Ονόματα μαθητών που εκπόνησαν την  συγκεκριμένη εργασία </a:t>
            </a:r>
            <a:r>
              <a:rPr lang="en-US" cap="none" dirty="0"/>
              <a:t>:</a:t>
            </a:r>
            <a:endParaRPr lang="el-GR" cap="none" dirty="0"/>
          </a:p>
          <a:p>
            <a:r>
              <a:rPr lang="el-GR" cap="none" dirty="0"/>
              <a:t>Αναστάσιος Μητρόπουλος(Α4)</a:t>
            </a:r>
          </a:p>
          <a:p>
            <a:r>
              <a:rPr lang="el-GR" cap="none" dirty="0"/>
              <a:t>Σταύρος </a:t>
            </a:r>
            <a:r>
              <a:rPr lang="el-GR" cap="none" dirty="0" err="1"/>
              <a:t>Πέσχος</a:t>
            </a:r>
            <a:r>
              <a:rPr lang="el-GR" cap="none" dirty="0"/>
              <a:t>  (Α3)</a:t>
            </a:r>
          </a:p>
          <a:p>
            <a:r>
              <a:rPr lang="el-GR" cap="none" dirty="0"/>
              <a:t>Ορέστης Καραγιώργος(Α4)</a:t>
            </a:r>
          </a:p>
          <a:p>
            <a:r>
              <a:rPr lang="el-GR" cap="none" dirty="0"/>
              <a:t>Ιάσωνας </a:t>
            </a:r>
            <a:r>
              <a:rPr lang="el-GR" cap="none" dirty="0" err="1"/>
              <a:t>Ντούφας</a:t>
            </a:r>
            <a:r>
              <a:rPr lang="el-GR" cap="none" dirty="0"/>
              <a:t> (Α4)</a:t>
            </a:r>
          </a:p>
        </p:txBody>
      </p:sp>
      <p:pic>
        <p:nvPicPr>
          <p:cNvPr id="1026" name="Picture 2" descr="Ένα παιδί από το πουθενά image 0">
            <a:extLst>
              <a:ext uri="{FF2B5EF4-FFF2-40B4-BE49-F238E27FC236}">
                <a16:creationId xmlns:a16="http://schemas.microsoft.com/office/drawing/2014/main" id="{928C1D80-DB6F-E0AE-A4CA-C2DE26170E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527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Υπότιτλος 2">
            <a:extLst>
              <a:ext uri="{FF2B5EF4-FFF2-40B4-BE49-F238E27FC236}">
                <a16:creationId xmlns:a16="http://schemas.microsoft.com/office/drawing/2014/main" id="{2A3A3CF9-C6AA-FADB-D107-13700ACCE04D}"/>
              </a:ext>
            </a:extLst>
          </p:cNvPr>
          <p:cNvSpPr txBox="1">
            <a:spLocks/>
          </p:cNvSpPr>
          <p:nvPr/>
        </p:nvSpPr>
        <p:spPr>
          <a:xfrm>
            <a:off x="7033843" y="2321171"/>
            <a:ext cx="4651132" cy="138039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l-GR" u="sng" cap="none" dirty="0"/>
              <a:t>Υπεύθυνες καθηγήτριες  ομίλου</a:t>
            </a:r>
            <a:r>
              <a:rPr lang="en-US" u="sng" cap="none" dirty="0"/>
              <a:t>:</a:t>
            </a:r>
            <a:endParaRPr lang="el-GR" u="sng" cap="none" dirty="0"/>
          </a:p>
          <a:p>
            <a:r>
              <a:rPr lang="el-GR" cap="none" dirty="0"/>
              <a:t>Κα Ιωάννα Γλύκα</a:t>
            </a:r>
          </a:p>
          <a:p>
            <a:r>
              <a:rPr lang="el-GR" cap="none" dirty="0"/>
              <a:t>Κα Μαρία Μίχου</a:t>
            </a:r>
          </a:p>
        </p:txBody>
      </p:sp>
      <p:sp>
        <p:nvSpPr>
          <p:cNvPr id="5" name="Υπότιτλος 2">
            <a:extLst>
              <a:ext uri="{FF2B5EF4-FFF2-40B4-BE49-F238E27FC236}">
                <a16:creationId xmlns:a16="http://schemas.microsoft.com/office/drawing/2014/main" id="{80A8E5E3-BEB2-87F6-EF08-FD26D8E71E20}"/>
              </a:ext>
            </a:extLst>
          </p:cNvPr>
          <p:cNvSpPr txBox="1">
            <a:spLocks/>
          </p:cNvSpPr>
          <p:nvPr/>
        </p:nvSpPr>
        <p:spPr>
          <a:xfrm>
            <a:off x="6743700" y="1538654"/>
            <a:ext cx="5328138" cy="782516"/>
          </a:xfrm>
          <a:prstGeom prst="rect">
            <a:avLst/>
          </a:prstGeom>
        </p:spPr>
        <p:txBody>
          <a:bodyPr vert="horz" lIns="91440" tIns="45720" rIns="91440" bIns="45720" rtlCol="0" anchor="t">
            <a:normAutofit fontScale="8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pPr algn="ctr">
              <a:lnSpc>
                <a:spcPct val="150000"/>
              </a:lnSpc>
            </a:pPr>
            <a:r>
              <a:rPr lang="el-GR" b="1" cap="none" dirty="0"/>
              <a:t>ΟΜΙΛΟΣ ΦΙΛΑΝΑΓΝΩΣΙΑΣ ΚΑΙ ΔΗΜΙΟΥΡΓΙΚΗΣ ΕΚΦΡΑΣΗΣ</a:t>
            </a:r>
          </a:p>
        </p:txBody>
      </p:sp>
      <p:sp>
        <p:nvSpPr>
          <p:cNvPr id="6" name="Υπότιτλος 2">
            <a:extLst>
              <a:ext uri="{FF2B5EF4-FFF2-40B4-BE49-F238E27FC236}">
                <a16:creationId xmlns:a16="http://schemas.microsoft.com/office/drawing/2014/main" id="{70F38C8E-28C9-E953-DAC4-AB9CC606D237}"/>
              </a:ext>
            </a:extLst>
          </p:cNvPr>
          <p:cNvSpPr txBox="1">
            <a:spLocks/>
          </p:cNvSpPr>
          <p:nvPr/>
        </p:nvSpPr>
        <p:spPr>
          <a:xfrm>
            <a:off x="6925624" y="243360"/>
            <a:ext cx="5266376" cy="109903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l-GR" cap="none" dirty="0"/>
              <a:t>4</a:t>
            </a:r>
            <a:r>
              <a:rPr lang="el-GR" cap="none" baseline="30000" dirty="0"/>
              <a:t>ο</a:t>
            </a:r>
            <a:r>
              <a:rPr lang="el-GR" cap="none" dirty="0"/>
              <a:t> Γυμνάσιο Αγ. Παρασκευής </a:t>
            </a:r>
          </a:p>
          <a:p>
            <a:r>
              <a:rPr lang="el-GR" cap="none" dirty="0"/>
              <a:t>Σχ. Έτος : 2024-2025</a:t>
            </a:r>
          </a:p>
        </p:txBody>
      </p:sp>
    </p:spTree>
    <p:extLst>
      <p:ext uri="{BB962C8B-B14F-4D97-AF65-F5344CB8AC3E}">
        <p14:creationId xmlns:p14="http://schemas.microsoft.com/office/powerpoint/2010/main" val="4108799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1EE050-9FDE-5D47-D8B8-3A90808907F3}"/>
              </a:ext>
            </a:extLst>
          </p:cNvPr>
          <p:cNvSpPr>
            <a:spLocks noGrp="1"/>
          </p:cNvSpPr>
          <p:nvPr>
            <p:ph type="title"/>
          </p:nvPr>
        </p:nvSpPr>
        <p:spPr>
          <a:xfrm>
            <a:off x="1137179" y="193073"/>
            <a:ext cx="8947522" cy="890660"/>
          </a:xfrm>
        </p:spPr>
        <p:txBody>
          <a:bodyPr/>
          <a:lstStyle/>
          <a:p>
            <a:r>
              <a:rPr lang="el-GR" sz="3600" b="1" u="sng" dirty="0"/>
              <a:t>ΥΠΟΘΕΣΗ</a:t>
            </a:r>
          </a:p>
        </p:txBody>
      </p:sp>
      <p:sp>
        <p:nvSpPr>
          <p:cNvPr id="3" name="Θέση περιεχομένου 2">
            <a:extLst>
              <a:ext uri="{FF2B5EF4-FFF2-40B4-BE49-F238E27FC236}">
                <a16:creationId xmlns:a16="http://schemas.microsoft.com/office/drawing/2014/main" id="{848E4763-EE29-6CC7-6E7D-C3441689742E}"/>
              </a:ext>
            </a:extLst>
          </p:cNvPr>
          <p:cNvSpPr>
            <a:spLocks noGrp="1"/>
          </p:cNvSpPr>
          <p:nvPr>
            <p:ph idx="1"/>
          </p:nvPr>
        </p:nvSpPr>
        <p:spPr>
          <a:xfrm>
            <a:off x="529078" y="982134"/>
            <a:ext cx="10411354" cy="5061904"/>
          </a:xfrm>
        </p:spPr>
        <p:txBody>
          <a:bodyPr>
            <a:normAutofit fontScale="92500" lnSpcReduction="10000"/>
          </a:bodyPr>
          <a:lstStyle/>
          <a:p>
            <a:pPr marL="0" indent="0" algn="just">
              <a:buNone/>
            </a:pPr>
            <a:r>
              <a:rPr lang="el-GR" dirty="0"/>
              <a:t>Το βιβλίο εξιστορεί τη ζωή ενός δεκάχρονου παιδιού που έχει χάσει τους γονείς του. Τον πατέρα του, που ήταν πιλότος, τον έχασε σε δοκιμαστική πτήση και τη μητέρα του σε ένα ταξίδι της στη Ρουμανία. Δεν γνωρίζει πολλά για την οικογένεια του καθώς ήταν μικρός </a:t>
            </a:r>
            <a:r>
              <a:rPr lang="el-GR" dirty="0" err="1"/>
              <a:t>ότανοι</a:t>
            </a:r>
            <a:r>
              <a:rPr lang="el-GR" dirty="0"/>
              <a:t> </a:t>
            </a:r>
            <a:r>
              <a:rPr lang="el-GR" dirty="0" err="1"/>
              <a:t>δικοίτου</a:t>
            </a:r>
            <a:r>
              <a:rPr lang="el-GR" dirty="0"/>
              <a:t>  «έφυγαν».  Έτσι ζει με τη θεία του, την Ελένη-Ιοκάστη και τον παπαγάλο τους που τον αποκαλεί το αγόρι της. Τα γενέθλια του δεν τα γιορτάζει καθώς την ίδια μέρα πέθανε ο πατέρας του.  Η Ελένη-Ιοκάστη δεν τον αφήνει να πάει στα σπίτια των φίλων του και να βγαίνει βόλτες.</a:t>
            </a:r>
          </a:p>
          <a:p>
            <a:pPr marL="0" indent="0" algn="just">
              <a:buNone/>
            </a:pPr>
            <a:r>
              <a:rPr lang="el-GR" dirty="0"/>
              <a:t>Ο Ίκαρος πάει στην 5</a:t>
            </a:r>
            <a:r>
              <a:rPr lang="el-GR" baseline="30000" dirty="0"/>
              <a:t>η</a:t>
            </a:r>
            <a:r>
              <a:rPr lang="el-GR" dirty="0"/>
              <a:t> τάξη του δημοτικού και στο σχολείο δεν έχει πολλούς φίλους και  δέχεται </a:t>
            </a:r>
            <a:r>
              <a:rPr lang="en-US" dirty="0"/>
              <a:t>bullying </a:t>
            </a:r>
            <a:r>
              <a:rPr lang="el-GR" dirty="0"/>
              <a:t>από τον Πάνο, έναν συμμαθητή του, και την παρέα του λόγω των πολύ ξανθών μαλλιών του. Υποστήριξη βρίσκει μόνο από την Ξένια. Καταφέρνει να κάνει νέους φίλους και να μην φοβάται πλέον, όταν αλλάζουν τον Πάνο τάξη λόγω του συνεχούς εκφοβισμού που του ασκούσε. Σ ’αυτό το γεγονός συνέβαλλε σημαντικά και ένας άστεγος, ο «θείος» Νώντας. Μέσα από αυτή τη δύσκολη κατάσταση ο Ίκαρος κατάφερε να βρει μία νέα «οικογένεια», που αποτελείται από τον θείο </a:t>
            </a:r>
            <a:r>
              <a:rPr lang="el-GR" dirty="0" err="1"/>
              <a:t>Νώντα</a:t>
            </a:r>
            <a:r>
              <a:rPr lang="el-GR" dirty="0"/>
              <a:t>, τη Ξένια και τον καλόκαρδο θείο της, τον Γιάννη ο οποίος γενναιόδωρα χάρισε στον άστεγο ένα σπίτι, το παλιό σπίτι του αδερφού του.  Έτσι μπόρεσε το αγόρι να έχει και αυτό μια «οικογένεια» στην οποία ταίριαξε και ένιωσε αγάπη.</a:t>
            </a:r>
          </a:p>
        </p:txBody>
      </p:sp>
      <p:pic>
        <p:nvPicPr>
          <p:cNvPr id="1026" name="Picture 2" descr="How to stop bullying in school? | Allison Academy">
            <a:extLst>
              <a:ext uri="{FF2B5EF4-FFF2-40B4-BE49-F238E27FC236}">
                <a16:creationId xmlns:a16="http://schemas.microsoft.com/office/drawing/2014/main" id="{1ADC3DC1-A5AE-2AE5-4FF1-CE391A867A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2088" y="5592586"/>
            <a:ext cx="3705225"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611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0F8D01-3A3B-53A3-05F8-9B1AA03C4CB5}"/>
              </a:ext>
            </a:extLst>
          </p:cNvPr>
          <p:cNvSpPr>
            <a:spLocks noGrp="1"/>
          </p:cNvSpPr>
          <p:nvPr>
            <p:ph type="title"/>
          </p:nvPr>
        </p:nvSpPr>
        <p:spPr>
          <a:xfrm>
            <a:off x="451555" y="136626"/>
            <a:ext cx="9034834" cy="800349"/>
          </a:xfrm>
        </p:spPr>
        <p:txBody>
          <a:bodyPr/>
          <a:lstStyle/>
          <a:p>
            <a:r>
              <a:rPr lang="el-GR" sz="3600" b="1" u="sng" dirty="0"/>
              <a:t>ΛΙΓΑ ΛΟΓΙΑ ΓΙΑ ΤΗΝ ΣΥΓΓΡΑΦΕΑ</a:t>
            </a:r>
          </a:p>
        </p:txBody>
      </p:sp>
      <p:sp>
        <p:nvSpPr>
          <p:cNvPr id="3" name="Θέση περιεχομένου 2">
            <a:extLst>
              <a:ext uri="{FF2B5EF4-FFF2-40B4-BE49-F238E27FC236}">
                <a16:creationId xmlns:a16="http://schemas.microsoft.com/office/drawing/2014/main" id="{00C74F6B-CA71-1AA7-D0E1-181059F9CDE0}"/>
              </a:ext>
            </a:extLst>
          </p:cNvPr>
          <p:cNvSpPr>
            <a:spLocks noGrp="1"/>
          </p:cNvSpPr>
          <p:nvPr>
            <p:ph idx="1"/>
          </p:nvPr>
        </p:nvSpPr>
        <p:spPr>
          <a:xfrm>
            <a:off x="349956" y="1139348"/>
            <a:ext cx="7845777" cy="5182430"/>
          </a:xfrm>
        </p:spPr>
        <p:txBody>
          <a:bodyPr>
            <a:normAutofit fontScale="92500" lnSpcReduction="10000"/>
          </a:bodyPr>
          <a:lstStyle/>
          <a:p>
            <a:pPr marL="0" indent="0" algn="just">
              <a:buNone/>
            </a:pPr>
            <a:r>
              <a:rPr lang="el-GR" dirty="0"/>
              <a:t>Η Άλκη </a:t>
            </a:r>
            <a:r>
              <a:rPr lang="el-GR" dirty="0" err="1"/>
              <a:t>Ζέη</a:t>
            </a:r>
            <a:r>
              <a:rPr lang="el-GR" dirty="0"/>
              <a:t> είναι μία από τις σημαντικότερες μορφές της σύγχρονης ελληνικής λογοτεχνίας. Γεννήθηκε στην Αθήνα αλλά πέρασε τα πρώτα παιδικά της χρόνια στη Σάμο, τόπος καταγωγής της μητέρας της. Σπούδασε στη Φιλοσοφική του Πανεπιστημίου Αθηνών, στη Δραματική Σχολή του Ωδείου Αθηνών και στο Κινηματογραφικό Ινστιτούτο της Μόσχας. Έζησε ως πολιτική πρόσφυγας στη Σοβιετική Ένωση (1954-1964) και στο Παρίσι κατά τη διάρκεια της Χούντας (1967). Το πρώτο της μυθιστόρημα, «Το καπλάνι της βιτρίνας» (1963) είναι σχεδόν αυτοβιογραφικό και θεωρείται κλασικό έργο της παγκόσμιας παιδικής λογοτεχνίας. Ακολουθούν πολλά σημαντικά έργα όπως «Ο μεγάλος περίπατος του Πέτρου» (1971), «Η αρραβωνιαστικιά του Αχιλλέα» (1987), «Η Κωνσταντίνα και οι αράχνες της» (2002), το αυτοβιογραφικό «Με μολύβι </a:t>
            </a:r>
            <a:r>
              <a:rPr lang="el-GR" dirty="0" err="1"/>
              <a:t>φάμπερ</a:t>
            </a:r>
            <a:r>
              <a:rPr lang="el-GR" dirty="0"/>
              <a:t> νούμερο δύο» κ.α. Το 2010 τιμήθηκε με το Βραβείο της Ακαδημίας Αθηνών για το σύνολο του έργου της. Αναγορεύτηκε επίτιμη διδάκτωρ στα πανεπιστήμια Κύπρου, Αριστοτέλειο Θεσσαλονίκης και Πατρών. Ακολούθησαν πολλές και σπουδαίες διακρίσεις. Έφυγε από τη ζωή σε ηλικία 96 ετών.</a:t>
            </a:r>
          </a:p>
        </p:txBody>
      </p:sp>
      <p:pic>
        <p:nvPicPr>
          <p:cNvPr id="2050" name="Picture 2" descr="Άλκη Ζέη: Η αγαπημένη συγγραφέας των παιδιών - Βιογραφία - Σαν Σήμερα .gr">
            <a:extLst>
              <a:ext uri="{FF2B5EF4-FFF2-40B4-BE49-F238E27FC236}">
                <a16:creationId xmlns:a16="http://schemas.microsoft.com/office/drawing/2014/main" id="{0925E317-9F7A-629F-B815-926C159688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1511" y="1704622"/>
            <a:ext cx="3420533" cy="32624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4261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5E0D41-D59D-352D-BBDA-5B95B11747A7}"/>
              </a:ext>
            </a:extLst>
          </p:cNvPr>
          <p:cNvSpPr>
            <a:spLocks noGrp="1"/>
          </p:cNvSpPr>
          <p:nvPr>
            <p:ph type="title"/>
          </p:nvPr>
        </p:nvSpPr>
        <p:spPr>
          <a:xfrm>
            <a:off x="1004711" y="452718"/>
            <a:ext cx="9046123" cy="1400530"/>
          </a:xfrm>
        </p:spPr>
        <p:txBody>
          <a:bodyPr/>
          <a:lstStyle/>
          <a:p>
            <a:r>
              <a:rPr lang="el-GR" sz="3600" b="1" u="sng" dirty="0"/>
              <a:t>ΚΕΝΤΡΙΚΟΣ ΧΑΡΑΚΤΗΡΑΣ</a:t>
            </a:r>
          </a:p>
        </p:txBody>
      </p:sp>
      <p:sp>
        <p:nvSpPr>
          <p:cNvPr id="3" name="Θέση περιεχομένου 2">
            <a:extLst>
              <a:ext uri="{FF2B5EF4-FFF2-40B4-BE49-F238E27FC236}">
                <a16:creationId xmlns:a16="http://schemas.microsoft.com/office/drawing/2014/main" id="{A7E4B2C2-FF44-6C79-6166-1730F67C6F73}"/>
              </a:ext>
            </a:extLst>
          </p:cNvPr>
          <p:cNvSpPr>
            <a:spLocks noGrp="1"/>
          </p:cNvSpPr>
          <p:nvPr>
            <p:ph idx="1"/>
          </p:nvPr>
        </p:nvSpPr>
        <p:spPr>
          <a:xfrm>
            <a:off x="1622729" y="1391815"/>
            <a:ext cx="8946541" cy="3817304"/>
          </a:xfrm>
        </p:spPr>
        <p:txBody>
          <a:bodyPr/>
          <a:lstStyle/>
          <a:p>
            <a:pPr algn="just"/>
            <a:r>
              <a:rPr lang="el-GR" dirty="0"/>
              <a:t>Ο κεντρικός χαρακτήρας είναι ο Ίκαρος. Είναι ένα παιδί που έχει χάσει τους γονείς του και ζει με τη θεία του, την Ελένη-Ιοκάστη και τον παπαγάλο, «το αγόρι». Το παιδί νιώθει παραμελημένο από την θεία του τόσο που κάποιες φορές νιώθει ότι η θεία ασχολείται περισσότερο με τον παπαγάλο παρά με αυτόν. </a:t>
            </a:r>
          </a:p>
          <a:p>
            <a:endParaRPr lang="el-GR" dirty="0"/>
          </a:p>
          <a:p>
            <a:pPr algn="just"/>
            <a:r>
              <a:rPr lang="el-GR" dirty="0"/>
              <a:t>Ο Ίκαρος πάει 5</a:t>
            </a:r>
            <a:r>
              <a:rPr lang="el-GR" baseline="30000" dirty="0"/>
              <a:t>η</a:t>
            </a:r>
            <a:r>
              <a:rPr lang="el-GR" dirty="0"/>
              <a:t> δημοτικού. Στο σχολείο δέχεται σωματικό και ψυχολογικό εκφοβισμό από τον Πάνο και την παρέα του. Έχει μόνο μια φίλη, την Ξένια. Σιγά σιγά όμως βρίσκει φίλους και μια «οικογένεια» στην οποία ταίριαξε και ένιωσε αγάπη.</a:t>
            </a:r>
          </a:p>
        </p:txBody>
      </p:sp>
      <p:pic>
        <p:nvPicPr>
          <p:cNvPr id="4" name="Εικόνα 3" descr="Εξώφυλλο">
            <a:extLst>
              <a:ext uri="{FF2B5EF4-FFF2-40B4-BE49-F238E27FC236}">
                <a16:creationId xmlns:a16="http://schemas.microsoft.com/office/drawing/2014/main" id="{EEF4EC1F-AF71-0FD6-0AF7-AA4330E6367E}"/>
              </a:ext>
            </a:extLst>
          </p:cNvPr>
          <p:cNvPicPr>
            <a:picLocks noChangeAspect="1"/>
          </p:cNvPicPr>
          <p:nvPr/>
        </p:nvPicPr>
        <p:blipFill rotWithShape="1">
          <a:blip r:embed="rId2">
            <a:extLst>
              <a:ext uri="{28A0092B-C50C-407E-A947-70E740481C1C}">
                <a14:useLocalDpi xmlns:a14="http://schemas.microsoft.com/office/drawing/2010/main" val="0"/>
              </a:ext>
            </a:extLst>
          </a:blip>
          <a:srcRect l="-781" r="57812" b="10811"/>
          <a:stretch/>
        </p:blipFill>
        <p:spPr bwMode="auto">
          <a:xfrm>
            <a:off x="49365" y="1561642"/>
            <a:ext cx="1264355" cy="344311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13243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BE680F-8481-2393-936A-EC9F507D9B8D}"/>
              </a:ext>
            </a:extLst>
          </p:cNvPr>
          <p:cNvSpPr>
            <a:spLocks noGrp="1"/>
          </p:cNvSpPr>
          <p:nvPr>
            <p:ph type="title"/>
          </p:nvPr>
        </p:nvSpPr>
        <p:spPr>
          <a:xfrm>
            <a:off x="982133" y="452718"/>
            <a:ext cx="9068701" cy="1400530"/>
          </a:xfrm>
        </p:spPr>
        <p:txBody>
          <a:bodyPr/>
          <a:lstStyle/>
          <a:p>
            <a:r>
              <a:rPr lang="el-GR" sz="3600" b="1" u="sng" dirty="0"/>
              <a:t>ΜΗΝΥΜΑΤΑ</a:t>
            </a:r>
          </a:p>
        </p:txBody>
      </p:sp>
      <p:sp>
        <p:nvSpPr>
          <p:cNvPr id="3" name="Θέση περιεχομένου 2">
            <a:extLst>
              <a:ext uri="{FF2B5EF4-FFF2-40B4-BE49-F238E27FC236}">
                <a16:creationId xmlns:a16="http://schemas.microsoft.com/office/drawing/2014/main" id="{0C7DAB70-96F6-1FE1-2B4E-F78FEA004ABF}"/>
              </a:ext>
            </a:extLst>
          </p:cNvPr>
          <p:cNvSpPr>
            <a:spLocks noGrp="1"/>
          </p:cNvSpPr>
          <p:nvPr>
            <p:ph idx="1"/>
          </p:nvPr>
        </p:nvSpPr>
        <p:spPr>
          <a:xfrm>
            <a:off x="1104293" y="1567496"/>
            <a:ext cx="8946541" cy="4195481"/>
          </a:xfrm>
        </p:spPr>
        <p:txBody>
          <a:bodyPr>
            <a:normAutofit lnSpcReduction="10000"/>
          </a:bodyPr>
          <a:lstStyle/>
          <a:p>
            <a:pPr algn="just">
              <a:lnSpc>
                <a:spcPct val="150000"/>
              </a:lnSpc>
            </a:pPr>
            <a:r>
              <a:rPr lang="el-GR" dirty="0"/>
              <a:t>Να μην κάνουμε </a:t>
            </a:r>
            <a:r>
              <a:rPr lang="en-US" dirty="0"/>
              <a:t>bullying </a:t>
            </a:r>
            <a:r>
              <a:rPr lang="el-GR" dirty="0"/>
              <a:t>και να μην εκμεταλλευόμαστε τα κατώτερα σωματικά χαρακτηριστικά των άλλων και τα ελαττώματα τους.</a:t>
            </a:r>
          </a:p>
          <a:p>
            <a:pPr algn="just">
              <a:lnSpc>
                <a:spcPct val="150000"/>
              </a:lnSpc>
            </a:pPr>
            <a:r>
              <a:rPr lang="el-GR" dirty="0"/>
              <a:t>Να δίνουμε σημασία στα παιδιά μας ως κηδεμόνες και να μην τα παραμελούμε. </a:t>
            </a:r>
          </a:p>
          <a:p>
            <a:pPr algn="just">
              <a:lnSpc>
                <a:spcPct val="150000"/>
              </a:lnSpc>
            </a:pPr>
            <a:r>
              <a:rPr lang="el-GR" dirty="0"/>
              <a:t>Να βοηθάμε τους άστεγους και τους ανθρώπους που μας έχουν ανάγκη. </a:t>
            </a:r>
          </a:p>
          <a:p>
            <a:pPr algn="just">
              <a:lnSpc>
                <a:spcPct val="150000"/>
              </a:lnSpc>
            </a:pPr>
            <a:r>
              <a:rPr lang="el-GR" dirty="0"/>
              <a:t>Να σεβόμαστε τους συνανθρώπους μας.</a:t>
            </a:r>
          </a:p>
          <a:p>
            <a:pPr algn="just">
              <a:lnSpc>
                <a:spcPct val="150000"/>
              </a:lnSpc>
            </a:pPr>
            <a:r>
              <a:rPr lang="el-GR" dirty="0"/>
              <a:t> Πάντα υπάρχουν άνθρωποι που μας αγαπάνε.</a:t>
            </a:r>
          </a:p>
        </p:txBody>
      </p:sp>
    </p:spTree>
    <p:extLst>
      <p:ext uri="{BB962C8B-B14F-4D97-AF65-F5344CB8AC3E}">
        <p14:creationId xmlns:p14="http://schemas.microsoft.com/office/powerpoint/2010/main" val="453259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B70F29-CC56-8200-5209-4F15AC082137}"/>
              </a:ext>
            </a:extLst>
          </p:cNvPr>
          <p:cNvSpPr>
            <a:spLocks noGrp="1"/>
          </p:cNvSpPr>
          <p:nvPr>
            <p:ph type="title"/>
          </p:nvPr>
        </p:nvSpPr>
        <p:spPr/>
        <p:txBody>
          <a:bodyPr/>
          <a:lstStyle/>
          <a:p>
            <a:r>
              <a:rPr lang="el-GR" sz="3600" b="1" u="sng" dirty="0"/>
              <a:t>ΤΙ ΜΑΣ ΑΡΕΣΕ</a:t>
            </a:r>
            <a:r>
              <a:rPr lang="en-US" sz="3600" b="1" u="sng" dirty="0"/>
              <a:t> :</a:t>
            </a:r>
            <a:endParaRPr lang="el-GR" sz="3600" b="1" u="sng" dirty="0"/>
          </a:p>
        </p:txBody>
      </p:sp>
      <p:sp>
        <p:nvSpPr>
          <p:cNvPr id="3" name="Θέση περιεχομένου 2">
            <a:extLst>
              <a:ext uri="{FF2B5EF4-FFF2-40B4-BE49-F238E27FC236}">
                <a16:creationId xmlns:a16="http://schemas.microsoft.com/office/drawing/2014/main" id="{9BC9B91E-DDD4-BE70-53E0-59DE99EB3626}"/>
              </a:ext>
            </a:extLst>
          </p:cNvPr>
          <p:cNvSpPr>
            <a:spLocks noGrp="1"/>
          </p:cNvSpPr>
          <p:nvPr>
            <p:ph idx="1"/>
          </p:nvPr>
        </p:nvSpPr>
        <p:spPr>
          <a:xfrm>
            <a:off x="991404" y="1559737"/>
            <a:ext cx="9529840" cy="4195481"/>
          </a:xfrm>
        </p:spPr>
        <p:txBody>
          <a:bodyPr>
            <a:normAutofit fontScale="92500" lnSpcReduction="20000"/>
          </a:bodyPr>
          <a:lstStyle/>
          <a:p>
            <a:pPr algn="just">
              <a:lnSpc>
                <a:spcPct val="150000"/>
              </a:lnSpc>
            </a:pPr>
            <a:r>
              <a:rPr lang="el-GR" dirty="0"/>
              <a:t>Η υπόθεση και η εξέλιξη του βιβλίου καθώς είχε μεγάλες και ευχάριστες ανατροπές στη ζωή του ήρωα.</a:t>
            </a:r>
          </a:p>
          <a:p>
            <a:pPr algn="just">
              <a:lnSpc>
                <a:spcPct val="150000"/>
              </a:lnSpc>
            </a:pPr>
            <a:r>
              <a:rPr lang="el-GR" dirty="0"/>
              <a:t>Τα μηνύματα που προσπαθεί να μας περάσει.</a:t>
            </a:r>
          </a:p>
          <a:p>
            <a:pPr algn="just">
              <a:lnSpc>
                <a:spcPct val="150000"/>
              </a:lnSpc>
            </a:pPr>
            <a:r>
              <a:rPr lang="el-GR" dirty="0"/>
              <a:t>Οι γνώσεις που μας προσφέρει.</a:t>
            </a:r>
          </a:p>
          <a:p>
            <a:pPr algn="just">
              <a:lnSpc>
                <a:spcPct val="150000"/>
              </a:lnSpc>
            </a:pPr>
            <a:endParaRPr lang="el-GR" dirty="0"/>
          </a:p>
          <a:p>
            <a:pPr algn="just">
              <a:lnSpc>
                <a:spcPct val="150000"/>
              </a:lnSpc>
            </a:pPr>
            <a:r>
              <a:rPr lang="el-GR" dirty="0"/>
              <a:t> Συμπερασματικά, θα προτείναμε να διαβάσουν και άλλοι το συγκεκριμένο βιβλίο καθώς περνάει αρκετά μηνύματα που είναι πολύ χρήσιμα  για όλους και ειδικά για έναν έφηβο. </a:t>
            </a:r>
          </a:p>
          <a:p>
            <a:pPr marL="0" indent="0" algn="just">
              <a:lnSpc>
                <a:spcPct val="150000"/>
              </a:lnSpc>
              <a:buNone/>
            </a:pPr>
            <a:r>
              <a:rPr lang="el-GR" dirty="0"/>
              <a:t> </a:t>
            </a:r>
          </a:p>
        </p:txBody>
      </p:sp>
    </p:spTree>
    <p:extLst>
      <p:ext uri="{BB962C8B-B14F-4D97-AF65-F5344CB8AC3E}">
        <p14:creationId xmlns:p14="http://schemas.microsoft.com/office/powerpoint/2010/main" val="38382237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388</TotalTime>
  <Words>739</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Century Gothic</vt:lpstr>
      <vt:lpstr>Wingdings 3</vt:lpstr>
      <vt:lpstr>Ιόν</vt:lpstr>
      <vt:lpstr>PowerPoint Presentation</vt:lpstr>
      <vt:lpstr>ΥΠΟΘΕΣΗ</vt:lpstr>
      <vt:lpstr>ΛΙΓΑ ΛΟΓΙΑ ΓΙΑ ΤΗΝ ΣΥΓΓΡΑΦΕΑ</vt:lpstr>
      <vt:lpstr>ΚΕΝΤΡΙΚΟΣ ΧΑΡΑΚΤΗΡΑΣ</vt:lpstr>
      <vt:lpstr>ΜΗΝΥΜΑΤΑ</vt:lpstr>
      <vt:lpstr>ΤΙ ΜΑΣ ΑΡΕΣΕ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ΒΑΣΙΛΗΣ ΜΗΤΡΟΠΟΥΛΟΣ</dc:creator>
  <cp:lastModifiedBy>SAKELLAROPOULOU ANNA</cp:lastModifiedBy>
  <cp:revision>10</cp:revision>
  <dcterms:created xsi:type="dcterms:W3CDTF">2025-05-18T12:32:20Z</dcterms:created>
  <dcterms:modified xsi:type="dcterms:W3CDTF">2025-07-03T10:50:46Z</dcterms:modified>
</cp:coreProperties>
</file>